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89" r:id="rId3"/>
    <p:sldId id="297" r:id="rId4"/>
    <p:sldId id="258" r:id="rId5"/>
    <p:sldId id="290" r:id="rId6"/>
    <p:sldId id="259" r:id="rId7"/>
    <p:sldId id="260" r:id="rId8"/>
    <p:sldId id="262" r:id="rId9"/>
    <p:sldId id="327" r:id="rId10"/>
    <p:sldId id="328" r:id="rId11"/>
    <p:sldId id="280" r:id="rId12"/>
    <p:sldId id="324" r:id="rId13"/>
    <p:sldId id="325" r:id="rId14"/>
    <p:sldId id="291" r:id="rId15"/>
    <p:sldId id="311" r:id="rId16"/>
    <p:sldId id="268" r:id="rId17"/>
    <p:sldId id="264" r:id="rId18"/>
    <p:sldId id="274" r:id="rId19"/>
    <p:sldId id="275" r:id="rId20"/>
    <p:sldId id="276" r:id="rId21"/>
    <p:sldId id="278" r:id="rId22"/>
    <p:sldId id="279" r:id="rId23"/>
    <p:sldId id="323" r:id="rId24"/>
    <p:sldId id="284" r:id="rId25"/>
    <p:sldId id="329" r:id="rId26"/>
    <p:sldId id="330" r:id="rId27"/>
    <p:sldId id="331" r:id="rId28"/>
    <p:sldId id="332" r:id="rId29"/>
    <p:sldId id="326" r:id="rId30"/>
    <p:sldId id="287" r:id="rId31"/>
    <p:sldId id="288" r:id="rId32"/>
    <p:sldId id="286" r:id="rId33"/>
    <p:sldId id="333" r:id="rId34"/>
    <p:sldId id="31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ghoon lee" initials="sl" lastIdx="1" clrIdx="0">
    <p:extLst>
      <p:ext uri="{19B8F6BF-5375-455C-9EA6-DF929625EA0E}">
        <p15:presenceInfo xmlns:p15="http://schemas.microsoft.com/office/powerpoint/2012/main" userId="S::shl371@nyu.edu::34e4b012-e626-42ee-bbe5-0452daa4f90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6" autoAdjust="0"/>
    <p:restoredTop sz="94694"/>
  </p:normalViewPr>
  <p:slideViewPr>
    <p:cSldViewPr snapToGrid="0">
      <p:cViewPr varScale="1">
        <p:scale>
          <a:sx n="113" d="100"/>
          <a:sy n="113" d="100"/>
        </p:scale>
        <p:origin x="216" y="3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02-3703-9011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F6E92-38E5-FA4C-BF11-4F7A6F24D35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538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 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</a:t>
            </a:r>
            <a:r>
              <a:rPr lang="ko-KR" altLang="en-US" dirty="0" err="1"/>
              <a:t>링그트</a:t>
            </a:r>
            <a:r>
              <a:rPr lang="ko-KR" altLang="en-US" dirty="0"/>
              <a:t>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놓고학생들도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r72i?x=1jqt&amp;i=2tig8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tentVv7W9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3.png"/><Relationship Id="rId4" Type="http://schemas.openxmlformats.org/officeDocument/2006/relationships/package" Target="../embeddings/Microsoft_Word_Document.docx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2p3A1PAK6o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lg-sl.net" TargetMode="External"/><Relationship Id="rId2" Type="http://schemas.openxmlformats.org/officeDocument/2006/relationships/hyperlink" Target="https://youtu.be/gtentVv7W9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lipart.emai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211" y="40926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697285"/>
              </p:ext>
            </p:extLst>
          </p:nvPr>
        </p:nvGraphicFramePr>
        <p:xfrm>
          <a:off x="2994623" y="331689"/>
          <a:ext cx="8912696" cy="562322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665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3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3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949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548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4985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703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755306" y="2307858"/>
            <a:ext cx="9028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달다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sweet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75311" y="2314824"/>
            <a:ext cx="217368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맵다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To be hot and spicy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455" y="363974"/>
            <a:ext cx="2060392" cy="185174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64005" y="2307006"/>
            <a:ext cx="9028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짜다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salty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20014" y="5109317"/>
            <a:ext cx="9028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시다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sour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95674" y="5109318"/>
            <a:ext cx="157067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맛있다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To taste good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47554" y="5087424"/>
            <a:ext cx="144229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맛없다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To taste bad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009" y="3196387"/>
            <a:ext cx="1442560" cy="18463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4972" y="3177198"/>
            <a:ext cx="2277446" cy="18630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0700" y="359482"/>
            <a:ext cx="24003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dirty="0">
                <a:solidFill>
                  <a:srgbClr val="000090"/>
                </a:solidFill>
              </a:rPr>
              <a:t>맛</a:t>
            </a:r>
            <a:r>
              <a:rPr lang="en-US" altLang="ko-KR" dirty="0"/>
              <a:t> Tastes</a:t>
            </a:r>
            <a:endParaRPr lang="en-US" dirty="0"/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405260"/>
              </p:ext>
            </p:extLst>
          </p:nvPr>
        </p:nvGraphicFramePr>
        <p:xfrm>
          <a:off x="557962" y="3169155"/>
          <a:ext cx="2435469" cy="278714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435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793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8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150775" y="5160117"/>
            <a:ext cx="131369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FF"/>
                </a:solidFill>
              </a:rPr>
              <a:t>쓰다</a:t>
            </a:r>
            <a:endParaRPr lang="en-US" altLang="ko-KR" sz="3200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Taste bitter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9402" y="558361"/>
            <a:ext cx="2336798" cy="153137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0909300" y="2019300"/>
            <a:ext cx="8509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</a:t>
            </a:r>
            <a:r>
              <a:rPr lang="en-US" sz="800" dirty="0" err="1"/>
              <a:t>crowdpic</a:t>
            </a:r>
            <a:endParaRPr lang="en-US" sz="8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1671" y="3439329"/>
            <a:ext cx="2351740" cy="143149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673600" y="4830733"/>
            <a:ext cx="151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@http://</a:t>
            </a:r>
            <a:r>
              <a:rPr lang="en-US" sz="800" dirty="0" err="1"/>
              <a:t>lg-sl.net</a:t>
            </a:r>
            <a:endParaRPr lang="en-US" sz="800" dirty="0"/>
          </a:p>
        </p:txBody>
      </p:sp>
      <p:pic>
        <p:nvPicPr>
          <p:cNvPr id="32" name="Picture 31" descr="Screen Shot 2020-04-26 at 11.16.29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02" y="3291839"/>
            <a:ext cx="1856998" cy="163032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940560" y="4851053"/>
            <a:ext cx="151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</a:t>
            </a:r>
            <a:r>
              <a:rPr lang="en-US" sz="800" dirty="0" err="1"/>
              <a:t>clipart.email</a:t>
            </a:r>
            <a:endParaRPr lang="en-US" sz="800" dirty="0"/>
          </a:p>
        </p:txBody>
      </p:sp>
      <p:pic>
        <p:nvPicPr>
          <p:cNvPr id="36" name="Picture 35" descr="Screen Shot 2020-04-26 at 11.22.27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663" y="588819"/>
            <a:ext cx="2481239" cy="152284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773324" y="2032000"/>
            <a:ext cx="8742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</a:t>
            </a:r>
            <a:r>
              <a:rPr lang="en-US" sz="800" dirty="0" err="1"/>
              <a:t>clipart.email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5793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2" grpId="0"/>
      <p:bldP spid="23" grpId="0"/>
      <p:bldP spid="24" grpId="0"/>
      <p:bldP spid="25" grpId="0"/>
      <p:bldP spid="9" grpId="0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11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55975" y="2505075"/>
            <a:ext cx="511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</a:t>
            </a:r>
            <a:r>
              <a:rPr lang="ko-KR" altLang="en-US" u="sng" dirty="0"/>
              <a:t>을</a:t>
            </a:r>
            <a:r>
              <a:rPr lang="en-US" altLang="ko-KR" u="sng" dirty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 </a:t>
            </a:r>
            <a:r>
              <a:rPr lang="ko-KR" altLang="en-US" u="sng" dirty="0"/>
              <a:t>로</a:t>
            </a:r>
            <a:r>
              <a:rPr lang="en-US" altLang="ko-KR" u="sng" dirty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899877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~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지 않다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 </a:t>
                      </a:r>
                      <a:r>
                        <a:rPr lang="en-US" sz="2600" dirty="0">
                          <a:solidFill>
                            <a:srgbClr val="000090"/>
                          </a:solidFill>
                        </a:rPr>
                        <a:t>Negation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71559" y="860315"/>
            <a:ext cx="7643300" cy="10341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>
                <a:latin typeface="Arial"/>
                <a:cs typeface="Arial"/>
              </a:rPr>
              <a:t>~</a:t>
            </a:r>
            <a:r>
              <a:rPr lang="ko-KR" altLang="en-US" sz="2400" dirty="0">
                <a:solidFill>
                  <a:srgbClr val="FF0000"/>
                </a:solidFill>
                <a:latin typeface="Arial"/>
                <a:cs typeface="Arial"/>
              </a:rPr>
              <a:t>지 않다 </a:t>
            </a:r>
            <a:r>
              <a:rPr lang="en-US" altLang="ko-KR" sz="2400" dirty="0">
                <a:latin typeface="Arial"/>
                <a:cs typeface="Arial"/>
              </a:rPr>
              <a:t>and </a:t>
            </a:r>
            <a:r>
              <a:rPr lang="ko-KR" altLang="en-US" sz="2400" dirty="0">
                <a:solidFill>
                  <a:srgbClr val="3366FF"/>
                </a:solidFill>
                <a:latin typeface="Arial"/>
                <a:cs typeface="Arial"/>
              </a:rPr>
              <a:t>안</a:t>
            </a:r>
            <a:r>
              <a:rPr lang="ko-KR" altLang="ko-KR" sz="2400" dirty="0">
                <a:latin typeface="Arial"/>
                <a:cs typeface="Arial"/>
              </a:rPr>
              <a:t>+</a:t>
            </a:r>
            <a:r>
              <a:rPr lang="en-US" altLang="ko-KR" sz="2400" dirty="0">
                <a:latin typeface="Arial"/>
                <a:cs typeface="Arial"/>
              </a:rPr>
              <a:t>verb/adj. can be used interchangeably.</a:t>
            </a:r>
          </a:p>
          <a:p>
            <a:pPr>
              <a:lnSpc>
                <a:spcPct val="130000"/>
              </a:lnSpc>
            </a:pPr>
            <a:r>
              <a:rPr lang="en-US" altLang="ko-KR" sz="2400" dirty="0">
                <a:latin typeface="Arial"/>
                <a:cs typeface="Arial"/>
              </a:rPr>
              <a:t>~</a:t>
            </a:r>
            <a:r>
              <a:rPr lang="ko-KR" altLang="en-US" sz="2400" dirty="0">
                <a:solidFill>
                  <a:srgbClr val="FF0000"/>
                </a:solidFill>
                <a:latin typeface="Arial"/>
                <a:cs typeface="Arial"/>
              </a:rPr>
              <a:t>지 않다 </a:t>
            </a:r>
            <a:r>
              <a:rPr lang="en-US" altLang="ko-KR" dirty="0">
                <a:latin typeface="Arial"/>
                <a:cs typeface="Arial"/>
              </a:rPr>
              <a:t>sounds slightly more formal. (In writing</a:t>
            </a:r>
            <a:r>
              <a:rPr lang="en-US" altLang="ko-KR" sz="2400" dirty="0">
                <a:latin typeface="Arial"/>
                <a:cs typeface="Arial"/>
              </a:rPr>
              <a:t>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1200" y="3390900"/>
            <a:ext cx="3781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오늘은</a:t>
            </a:r>
            <a:r>
              <a:rPr lang="en-US" altLang="ko-KR" dirty="0"/>
              <a:t> </a:t>
            </a:r>
            <a:r>
              <a:rPr lang="ko-KR" altLang="en-US" dirty="0"/>
              <a:t>학교에</a:t>
            </a:r>
            <a:r>
              <a:rPr lang="en-US" altLang="ko-KR" dirty="0"/>
              <a:t> </a:t>
            </a:r>
            <a:r>
              <a:rPr lang="ko-KR" altLang="en-US" dirty="0"/>
              <a:t>가</a:t>
            </a:r>
            <a:r>
              <a:rPr lang="ko-KR" altLang="en-US" dirty="0">
                <a:solidFill>
                  <a:srgbClr val="FF0000"/>
                </a:solidFill>
              </a:rPr>
              <a:t>지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않아요</a:t>
            </a:r>
            <a:r>
              <a:rPr lang="en-US" altLang="ko-KR" dirty="0"/>
              <a:t>.  </a:t>
            </a:r>
            <a:r>
              <a:rPr lang="en-US" altLang="ko-KR" dirty="0">
                <a:solidFill>
                  <a:srgbClr val="3366FF"/>
                </a:solidFill>
              </a:rPr>
              <a:t> (=</a:t>
            </a:r>
            <a:r>
              <a:rPr lang="ko-KR" altLang="en-US" dirty="0">
                <a:solidFill>
                  <a:srgbClr val="3366FF"/>
                </a:solidFill>
              </a:rPr>
              <a:t>안</a:t>
            </a:r>
            <a:r>
              <a:rPr lang="en-US" altLang="ko-KR" dirty="0">
                <a:solidFill>
                  <a:srgbClr val="3366FF"/>
                </a:solidFill>
              </a:rPr>
              <a:t> </a:t>
            </a:r>
            <a:r>
              <a:rPr lang="ko-KR" altLang="en-US" dirty="0"/>
              <a:t>가요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798894" y="3352800"/>
            <a:ext cx="3453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비빔밥이</a:t>
            </a:r>
            <a:r>
              <a:rPr lang="en-US" altLang="ko-KR" dirty="0"/>
              <a:t> </a:t>
            </a:r>
            <a:r>
              <a:rPr lang="ko-KR" altLang="en-US" dirty="0"/>
              <a:t>맵</a:t>
            </a:r>
            <a:r>
              <a:rPr lang="ko-KR" altLang="en-US" dirty="0">
                <a:solidFill>
                  <a:srgbClr val="FF0000"/>
                </a:solidFill>
              </a:rPr>
              <a:t>지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않아요</a:t>
            </a:r>
            <a:r>
              <a:rPr lang="en-US" altLang="ko-KR" dirty="0"/>
              <a:t>. (=</a:t>
            </a:r>
            <a:r>
              <a:rPr lang="ko-KR" altLang="en-US" dirty="0">
                <a:solidFill>
                  <a:srgbClr val="3366FF"/>
                </a:solidFill>
              </a:rPr>
              <a:t>안</a:t>
            </a:r>
            <a:r>
              <a:rPr lang="en-US" altLang="ko-KR" dirty="0"/>
              <a:t> </a:t>
            </a:r>
            <a:r>
              <a:rPr lang="ko-KR" altLang="en-US" dirty="0"/>
              <a:t>매워요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066236" y="5477652"/>
            <a:ext cx="1334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3366FF"/>
                </a:solidFill>
              </a:rPr>
              <a:t>안</a:t>
            </a:r>
            <a:r>
              <a:rPr lang="ko-KR" altLang="en-US" sz="2400" dirty="0"/>
              <a:t> 먹다 </a:t>
            </a:r>
            <a:r>
              <a:rPr lang="en-US" altLang="ko-KR" sz="2400" dirty="0"/>
              <a:t>=</a:t>
            </a:r>
            <a:endParaRPr lang="en-US" sz="2400" dirty="0">
              <a:solidFill>
                <a:srgbClr val="FF0080"/>
              </a:solidFill>
            </a:endParaRPr>
          </a:p>
        </p:txBody>
      </p:sp>
      <p:pic>
        <p:nvPicPr>
          <p:cNvPr id="25" name="Picture 24" descr="swukcey 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3828" y="3767616"/>
            <a:ext cx="2402523" cy="180189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438336" y="5473213"/>
            <a:ext cx="1334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3366FF"/>
                </a:solidFill>
              </a:rPr>
              <a:t>안</a:t>
            </a:r>
            <a:r>
              <a:rPr lang="ko-KR" altLang="en-US" sz="2400" dirty="0"/>
              <a:t> 쉽다 </a:t>
            </a:r>
            <a:r>
              <a:rPr lang="en-US" altLang="ko-KR" sz="2400" dirty="0"/>
              <a:t>=</a:t>
            </a:r>
            <a:endParaRPr lang="en-US" sz="2400" dirty="0">
              <a:solidFill>
                <a:srgbClr val="FF008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74900" y="5511800"/>
            <a:ext cx="167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먹</a:t>
            </a:r>
            <a:r>
              <a:rPr lang="ko-KR" altLang="en-US" sz="2400" dirty="0">
                <a:solidFill>
                  <a:srgbClr val="FF0000"/>
                </a:solidFill>
              </a:rPr>
              <a:t>지 않다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721600" y="5486400"/>
            <a:ext cx="167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00"/>
                </a:solidFill>
              </a:rPr>
              <a:t>쉽</a:t>
            </a:r>
            <a:r>
              <a:rPr lang="ko-KR" altLang="en-US" sz="2400" dirty="0">
                <a:solidFill>
                  <a:srgbClr val="FF0000"/>
                </a:solidFill>
              </a:rPr>
              <a:t>지 않다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1485575" y="3937915"/>
            <a:ext cx="1787336" cy="1364675"/>
            <a:chOff x="1523675" y="3379115"/>
            <a:chExt cx="1787336" cy="1364675"/>
          </a:xfrm>
        </p:grpSpPr>
        <p:pic>
          <p:nvPicPr>
            <p:cNvPr id="23" name="Picture 22" descr="mekta 3.jp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3675" y="3379115"/>
              <a:ext cx="1787336" cy="1364675"/>
            </a:xfrm>
            <a:prstGeom prst="rect">
              <a:avLst/>
            </a:prstGeom>
          </p:spPr>
        </p:pic>
        <p:sp>
          <p:nvSpPr>
            <p:cNvPr id="29" name="Multiply 28"/>
            <p:cNvSpPr/>
            <p:nvPr/>
          </p:nvSpPr>
          <p:spPr>
            <a:xfrm>
              <a:off x="1879275" y="3755802"/>
              <a:ext cx="1040315" cy="672262"/>
            </a:xfrm>
            <a:prstGeom prst="mathMultiply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2015746"/>
            <a:ext cx="1498600" cy="123545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582" y="1917700"/>
            <a:ext cx="1993163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1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22" grpId="0"/>
      <p:bldP spid="24" grpId="0"/>
      <p:bldP spid="26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3538111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~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지 않다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 </a:t>
                      </a:r>
                      <a:r>
                        <a:rPr lang="en-US" sz="2600" dirty="0">
                          <a:solidFill>
                            <a:srgbClr val="000090"/>
                          </a:solidFill>
                        </a:rPr>
                        <a:t>Negation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Picture 14" descr="syophing 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033" y="1929299"/>
            <a:ext cx="3099637" cy="2709840"/>
          </a:xfrm>
          <a:prstGeom prst="rect">
            <a:avLst/>
          </a:prstGeom>
        </p:spPr>
      </p:pic>
      <p:pic>
        <p:nvPicPr>
          <p:cNvPr id="16" name="Picture 15" descr="pwulta (palam)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289" y="1751499"/>
            <a:ext cx="3054692" cy="26728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1175" y="953702"/>
            <a:ext cx="7046794" cy="8002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300" dirty="0">
                <a:latin typeface="Arial"/>
                <a:cs typeface="Arial"/>
              </a:rPr>
              <a:t>As in example, seek an agreement using ~</a:t>
            </a:r>
            <a:r>
              <a:rPr lang="ko-KR" altLang="en-US" sz="2300" dirty="0">
                <a:solidFill>
                  <a:srgbClr val="FF0000"/>
                </a:solidFill>
                <a:latin typeface="Arial"/>
                <a:cs typeface="Arial"/>
              </a:rPr>
              <a:t>지 않아요</a:t>
            </a:r>
            <a:r>
              <a:rPr lang="en-US" altLang="ko-KR" sz="2300" dirty="0">
                <a:solidFill>
                  <a:srgbClr val="FF0000"/>
                </a:solidFill>
                <a:latin typeface="Arial"/>
                <a:cs typeface="Arial"/>
              </a:rPr>
              <a:t>?</a:t>
            </a:r>
            <a:br>
              <a:rPr lang="en-US" altLang="ko-KR" sz="2300" dirty="0">
                <a:latin typeface="Arial"/>
                <a:cs typeface="Arial"/>
              </a:rPr>
            </a:br>
            <a:r>
              <a:rPr lang="en-US" altLang="ko-KR" sz="2300" dirty="0">
                <a:latin typeface="Arial"/>
                <a:cs typeface="Arial"/>
              </a:rPr>
              <a:t>and agree with ~</a:t>
            </a:r>
            <a:r>
              <a:rPr lang="ko-KR" altLang="en-US" sz="2300" dirty="0">
                <a:solidFill>
                  <a:srgbClr val="3366FF"/>
                </a:solidFill>
                <a:latin typeface="Arial"/>
                <a:cs typeface="Arial"/>
              </a:rPr>
              <a:t>네요</a:t>
            </a:r>
            <a:r>
              <a:rPr lang="en-US" altLang="ko-KR" sz="2300" dirty="0">
                <a:latin typeface="Arial"/>
                <a:cs typeface="Arial"/>
              </a:rPr>
              <a:t>.</a:t>
            </a:r>
            <a:endParaRPr lang="en-US" sz="23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1097" y="4500555"/>
            <a:ext cx="336014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/>
                <a:cs typeface="Arial"/>
              </a:rPr>
              <a:t>Isn’t this</a:t>
            </a:r>
            <a:r>
              <a:rPr lang="ko-KR" altLang="en-US" dirty="0">
                <a:latin typeface="Arial"/>
                <a:cs typeface="Arial"/>
              </a:rPr>
              <a:t> </a:t>
            </a:r>
            <a:r>
              <a:rPr lang="en-US" altLang="ko-KR" dirty="0">
                <a:latin typeface="Arial"/>
                <a:cs typeface="Arial"/>
              </a:rPr>
              <a:t>clothes</a:t>
            </a:r>
            <a:r>
              <a:rPr lang="en-US" dirty="0">
                <a:latin typeface="Arial"/>
                <a:cs typeface="Arial"/>
              </a:rPr>
              <a:t> so pretty?</a:t>
            </a:r>
          </a:p>
          <a:p>
            <a:pPr algn="ctr"/>
            <a:r>
              <a:rPr lang="ko-KR" altLang="en-US" sz="2400" dirty="0">
                <a:latin typeface="Arial"/>
                <a:cs typeface="Arial"/>
              </a:rPr>
              <a:t>이</a:t>
            </a:r>
            <a:r>
              <a:rPr lang="en-US" altLang="ko-KR" sz="2400" dirty="0">
                <a:latin typeface="Arial"/>
                <a:cs typeface="Arial"/>
              </a:rPr>
              <a:t> </a:t>
            </a:r>
            <a:r>
              <a:rPr lang="ko-KR" altLang="en-US" sz="2400" dirty="0">
                <a:latin typeface="Arial"/>
                <a:cs typeface="Arial"/>
              </a:rPr>
              <a:t>옷 너무 예쁘</a:t>
            </a:r>
            <a:r>
              <a:rPr lang="ko-KR" altLang="en-US" sz="2400" dirty="0">
                <a:solidFill>
                  <a:srgbClr val="FF0000"/>
                </a:solidFill>
                <a:latin typeface="Arial"/>
                <a:cs typeface="Arial"/>
              </a:rPr>
              <a:t>지 않아요</a:t>
            </a:r>
            <a:r>
              <a:rPr lang="ko-KR" altLang="ko-KR" sz="2400" dirty="0">
                <a:latin typeface="Arial"/>
                <a:cs typeface="Arial"/>
              </a:rPr>
              <a:t>?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20560" y="4398955"/>
            <a:ext cx="23904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Arial"/>
                <a:cs typeface="Arial"/>
              </a:rPr>
              <a:t>Isn’t it cold?</a:t>
            </a:r>
          </a:p>
          <a:p>
            <a:pPr algn="ctr"/>
            <a:r>
              <a:rPr lang="ko-KR" altLang="en-US" sz="2400" dirty="0">
                <a:latin typeface="Arial"/>
                <a:cs typeface="Arial"/>
              </a:rPr>
              <a:t>너무 춥</a:t>
            </a:r>
            <a:r>
              <a:rPr lang="ko-KR" altLang="en-US" sz="2400" dirty="0">
                <a:solidFill>
                  <a:srgbClr val="FF0000"/>
                </a:solidFill>
                <a:latin typeface="Arial"/>
                <a:cs typeface="Arial"/>
              </a:rPr>
              <a:t>지 않아요</a:t>
            </a:r>
            <a:r>
              <a:rPr lang="ko-KR" altLang="ko-KR" sz="2400" dirty="0">
                <a:latin typeface="Arial"/>
                <a:cs typeface="Arial"/>
              </a:rPr>
              <a:t>?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25600" y="5410200"/>
            <a:ext cx="280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네</a:t>
            </a:r>
            <a:r>
              <a:rPr lang="en-US" altLang="ko-KR" sz="2400" dirty="0"/>
              <a:t>, </a:t>
            </a:r>
            <a:r>
              <a:rPr lang="ko-KR" altLang="en-US" sz="2400" dirty="0"/>
              <a:t>예쁘</a:t>
            </a:r>
            <a:r>
              <a:rPr lang="ko-KR" altLang="en-US" sz="2400" dirty="0">
                <a:solidFill>
                  <a:srgbClr val="0000FF"/>
                </a:solidFill>
              </a:rPr>
              <a:t>네요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7086600" y="5308600"/>
            <a:ext cx="200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네</a:t>
            </a:r>
            <a:r>
              <a:rPr lang="en-US" altLang="ko-KR" sz="2400" dirty="0"/>
              <a:t>, </a:t>
            </a:r>
            <a:r>
              <a:rPr lang="ko-KR" altLang="en-US" sz="2400" dirty="0"/>
              <a:t>춥</a:t>
            </a:r>
            <a:r>
              <a:rPr lang="ko-KR" altLang="en-US" sz="2400" dirty="0">
                <a:solidFill>
                  <a:srgbClr val="0000FF"/>
                </a:solidFill>
              </a:rPr>
              <a:t>네요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88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4 at 2.52.1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100" y="0"/>
            <a:ext cx="7393139" cy="61406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83300" y="3238500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덥지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않아요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43700" y="4318000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타지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않아요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56400" y="5359400"/>
            <a:ext cx="1910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좋아하지지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않아요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1062928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~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자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 Let’s~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4259" y="822215"/>
            <a:ext cx="808632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Just replace ‘</a:t>
            </a:r>
            <a:r>
              <a:rPr lang="en-US" sz="2400" dirty="0">
                <a:solidFill>
                  <a:srgbClr val="0000FF"/>
                </a:solidFill>
              </a:rPr>
              <a:t>다</a:t>
            </a:r>
            <a:r>
              <a:rPr lang="en-US" sz="2400" dirty="0"/>
              <a:t>’ of a plain </a:t>
            </a:r>
            <a:r>
              <a:rPr lang="en-US" sz="2400" u="sng" dirty="0"/>
              <a:t>verb</a:t>
            </a:r>
            <a:r>
              <a:rPr lang="en-US" sz="2400" dirty="0"/>
              <a:t> with ‘</a:t>
            </a:r>
            <a:r>
              <a:rPr lang="en-US" sz="2400" dirty="0">
                <a:solidFill>
                  <a:srgbClr val="FF0000"/>
                </a:solidFill>
              </a:rPr>
              <a:t>자</a:t>
            </a:r>
            <a:r>
              <a:rPr lang="en-US" sz="2400" dirty="0">
                <a:solidFill>
                  <a:srgbClr val="000000"/>
                </a:solidFill>
              </a:rPr>
              <a:t>’</a:t>
            </a:r>
            <a:r>
              <a:rPr lang="en-US" sz="2400" dirty="0"/>
              <a:t> to make a phrase,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"Let's (verb)"</a:t>
            </a:r>
            <a:r>
              <a:rPr lang="en-US" sz="2400" dirty="0"/>
              <a:t>.  </a:t>
            </a:r>
            <a:r>
              <a:rPr lang="en-US" dirty="0"/>
              <a:t>Note: This is an informal form.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500" y="1778000"/>
            <a:ext cx="11341100" cy="16312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000" dirty="0"/>
              <a:t>하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하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Let's do it           먹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먹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Let's eat                 마시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마시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Let's drink</a:t>
            </a:r>
          </a:p>
          <a:p>
            <a:pPr lvl="0"/>
            <a:r>
              <a:rPr lang="en-US" sz="2000" dirty="0"/>
              <a:t>가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가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Let's go              </a:t>
            </a:r>
            <a:r>
              <a:rPr lang="en-US" sz="2000" dirty="0">
                <a:solidFill>
                  <a:schemeClr val="tx1"/>
                </a:solidFill>
              </a:rPr>
              <a:t>앉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앉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Let’s sit                  달리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달리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Let's run </a:t>
            </a:r>
          </a:p>
          <a:p>
            <a:pPr lvl="0"/>
            <a:r>
              <a:rPr lang="en-US" sz="2000" dirty="0"/>
              <a:t>읽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읽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Let’s read           보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보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Let’s see                사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사자    = Let's buy</a:t>
            </a:r>
          </a:p>
          <a:p>
            <a:r>
              <a:rPr lang="en-US" sz="2000" dirty="0"/>
              <a:t>쓰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쓰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Let's write           듣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듣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Let's listen             걷</a:t>
            </a:r>
            <a:r>
              <a:rPr lang="en-US" sz="2000" dirty="0">
                <a:solidFill>
                  <a:srgbClr val="0000FF"/>
                </a:solidFill>
              </a:rPr>
              <a:t>다</a:t>
            </a:r>
            <a:r>
              <a:rPr lang="en-US" sz="2000" dirty="0"/>
              <a:t> → 걷</a:t>
            </a:r>
            <a:r>
              <a:rPr lang="en-US" sz="2000" dirty="0">
                <a:solidFill>
                  <a:srgbClr val="FF0000"/>
                </a:solidFill>
              </a:rPr>
              <a:t>자</a:t>
            </a:r>
            <a:r>
              <a:rPr lang="en-US" sz="2000" dirty="0"/>
              <a:t> = Let's walk</a:t>
            </a:r>
          </a:p>
          <a:p>
            <a:pPr lvl="0"/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883" y="3489726"/>
            <a:ext cx="2661017" cy="25938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92600" y="3581400"/>
            <a:ext cx="5232400" cy="156966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떡볶이를</a:t>
            </a:r>
            <a:r>
              <a:rPr lang="en-US" altLang="ko-KR" dirty="0"/>
              <a:t> </a:t>
            </a:r>
            <a:r>
              <a:rPr lang="ko-KR" altLang="en-US" dirty="0"/>
              <a:t>좋아해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응</a:t>
            </a:r>
            <a:r>
              <a:rPr lang="en-US" altLang="ko-KR" dirty="0"/>
              <a:t>, </a:t>
            </a:r>
            <a:r>
              <a:rPr lang="ko-KR" altLang="en-US" dirty="0"/>
              <a:t>좋아해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그럼</a:t>
            </a:r>
            <a:r>
              <a:rPr lang="en-US" altLang="ko-KR" dirty="0"/>
              <a:t> </a:t>
            </a:r>
            <a:r>
              <a:rPr lang="ko-KR" altLang="en-US" dirty="0"/>
              <a:t>우리</a:t>
            </a:r>
            <a:r>
              <a:rPr lang="en-US" altLang="ko-KR" dirty="0"/>
              <a:t> </a:t>
            </a:r>
            <a:r>
              <a:rPr lang="ko-KR" altLang="en-US" dirty="0"/>
              <a:t>같이</a:t>
            </a:r>
            <a:r>
              <a:rPr lang="en-US" altLang="ko-KR" dirty="0"/>
              <a:t>  </a:t>
            </a:r>
            <a:r>
              <a:rPr lang="ko-KR" altLang="en-US" dirty="0"/>
              <a:t>떡볶이를</a:t>
            </a:r>
            <a:r>
              <a:rPr lang="en-US" altLang="ko-KR" dirty="0"/>
              <a:t> </a:t>
            </a:r>
            <a:r>
              <a:rPr lang="ko-KR" altLang="en-US" sz="3200" dirty="0"/>
              <a:t>먹</a:t>
            </a:r>
            <a:r>
              <a:rPr lang="ko-KR" altLang="en-US" sz="3200" dirty="0">
                <a:solidFill>
                  <a:srgbClr val="FF0000"/>
                </a:solidFill>
              </a:rPr>
              <a:t>자</a:t>
            </a:r>
            <a:r>
              <a:rPr lang="en-US" altLang="ko-KR" sz="3200" dirty="0"/>
              <a:t>.</a:t>
            </a:r>
          </a:p>
          <a:p>
            <a:r>
              <a:rPr lang="ko-KR" altLang="en-US" dirty="0"/>
              <a:t>응</a:t>
            </a:r>
            <a:r>
              <a:rPr lang="en-US" altLang="ko-KR" dirty="0"/>
              <a:t>, </a:t>
            </a:r>
            <a:r>
              <a:rPr lang="ko-KR" altLang="en-US" dirty="0"/>
              <a:t>같이</a:t>
            </a:r>
            <a:r>
              <a:rPr lang="en-US" altLang="ko-KR" dirty="0"/>
              <a:t> </a:t>
            </a:r>
            <a:r>
              <a:rPr lang="ko-KR" altLang="en-US" sz="2800" dirty="0"/>
              <a:t>먹</a:t>
            </a:r>
            <a:r>
              <a:rPr lang="ko-KR" altLang="en-US" sz="2800" dirty="0">
                <a:solidFill>
                  <a:srgbClr val="FF0000"/>
                </a:solidFill>
              </a:rPr>
              <a:t>자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292600" y="5207000"/>
            <a:ext cx="5245100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‘~</a:t>
            </a:r>
            <a:r>
              <a:rPr lang="ko-KR" altLang="en-US" dirty="0">
                <a:solidFill>
                  <a:schemeClr val="bg1"/>
                </a:solidFill>
              </a:rPr>
              <a:t>자</a:t>
            </a:r>
            <a:r>
              <a:rPr lang="en-US" altLang="ko-KR" dirty="0">
                <a:solidFill>
                  <a:schemeClr val="bg1"/>
                </a:solidFill>
              </a:rPr>
              <a:t>’</a:t>
            </a:r>
            <a:r>
              <a:rPr lang="ko-KR" altLang="en-US" dirty="0">
                <a:solidFill>
                  <a:schemeClr val="bg1"/>
                </a:solidFill>
              </a:rPr>
              <a:t>는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친구나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나이가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어린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동생에게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제안이나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요청할때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사용합니다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sz="3200" b="1" dirty="0">
              <a:solidFill>
                <a:schemeClr val="bg1"/>
              </a:solidFill>
              <a:ea typeface="나눔고딕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241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144342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~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자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 Let’s~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62400" y="650318"/>
            <a:ext cx="4813300" cy="1846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제이슨은</a:t>
            </a:r>
            <a:r>
              <a:rPr lang="en-US" altLang="ko-KR" dirty="0"/>
              <a:t> </a:t>
            </a:r>
            <a:r>
              <a:rPr lang="ko-KR" altLang="en-US" dirty="0"/>
              <a:t>뭘</a:t>
            </a:r>
            <a:r>
              <a:rPr lang="en-US" altLang="ko-KR" dirty="0"/>
              <a:t> </a:t>
            </a:r>
            <a:r>
              <a:rPr lang="ko-KR" altLang="en-US" dirty="0"/>
              <a:t>하고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축구를</a:t>
            </a:r>
            <a:r>
              <a:rPr lang="en-US" altLang="ko-KR" dirty="0"/>
              <a:t> </a:t>
            </a:r>
            <a:r>
              <a:rPr lang="ko-KR" altLang="en-US" dirty="0"/>
              <a:t>하고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축구는</a:t>
            </a:r>
            <a:r>
              <a:rPr lang="en-US" altLang="ko-KR" dirty="0"/>
              <a:t> </a:t>
            </a:r>
            <a:r>
              <a:rPr lang="ko-KR" altLang="en-US" dirty="0"/>
              <a:t>혼자</a:t>
            </a:r>
            <a:r>
              <a:rPr lang="en-US" altLang="ko-KR" dirty="0"/>
              <a:t> </a:t>
            </a:r>
            <a:r>
              <a:rPr lang="ko-KR" altLang="en-US" dirty="0"/>
              <a:t>해요</a:t>
            </a:r>
            <a:r>
              <a:rPr lang="en-US" altLang="ko-KR" dirty="0"/>
              <a:t>? </a:t>
            </a:r>
            <a:r>
              <a:rPr lang="ko-KR" altLang="en-US" dirty="0"/>
              <a:t>제이슨은</a:t>
            </a:r>
            <a:r>
              <a:rPr lang="en-US" altLang="ko-KR" dirty="0"/>
              <a:t> </a:t>
            </a:r>
            <a:r>
              <a:rPr lang="ko-KR" altLang="en-US" dirty="0"/>
              <a:t>혼자</a:t>
            </a:r>
            <a:r>
              <a:rPr lang="en-US" altLang="ko-KR" dirty="0"/>
              <a:t> </a:t>
            </a:r>
            <a:r>
              <a:rPr lang="ko-KR" altLang="en-US" dirty="0"/>
              <a:t>하고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아니요</a:t>
            </a:r>
            <a:r>
              <a:rPr lang="en-US" altLang="ko-KR" dirty="0"/>
              <a:t>,</a:t>
            </a:r>
            <a:r>
              <a:rPr lang="ko-KR" altLang="en-US" dirty="0"/>
              <a:t> 친구하고</a:t>
            </a:r>
            <a:r>
              <a:rPr lang="en-US" altLang="ko-KR" dirty="0"/>
              <a:t> </a:t>
            </a:r>
            <a:r>
              <a:rPr lang="ko-KR" altLang="en-US" dirty="0"/>
              <a:t>같이</a:t>
            </a:r>
            <a:r>
              <a:rPr lang="en-US" altLang="ko-KR" dirty="0"/>
              <a:t> </a:t>
            </a:r>
            <a:r>
              <a:rPr lang="ko-KR" altLang="en-US" dirty="0"/>
              <a:t>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네</a:t>
            </a:r>
            <a:r>
              <a:rPr lang="en-US" altLang="ko-KR" dirty="0"/>
              <a:t>, </a:t>
            </a:r>
            <a:r>
              <a:rPr lang="ko-KR" altLang="en-US" dirty="0"/>
              <a:t>친구하고</a:t>
            </a:r>
            <a:r>
              <a:rPr lang="en-US" altLang="ko-KR" dirty="0"/>
              <a:t> </a:t>
            </a:r>
            <a:r>
              <a:rPr lang="ko-KR" altLang="en-US" dirty="0"/>
              <a:t>같이</a:t>
            </a:r>
            <a:r>
              <a:rPr lang="en-US" altLang="ko-KR" dirty="0"/>
              <a:t> </a:t>
            </a:r>
            <a:r>
              <a:rPr lang="ko-KR" altLang="en-US" dirty="0"/>
              <a:t>축구를</a:t>
            </a:r>
            <a:r>
              <a:rPr lang="en-US" altLang="ko-KR" dirty="0"/>
              <a:t> </a:t>
            </a:r>
            <a:r>
              <a:rPr lang="ko-KR" altLang="en-US" dirty="0"/>
              <a:t>하고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그러면</a:t>
            </a:r>
            <a:r>
              <a:rPr lang="en-US" altLang="ko-KR" dirty="0"/>
              <a:t> </a:t>
            </a:r>
            <a:r>
              <a:rPr lang="ko-KR" altLang="en-US" dirty="0"/>
              <a:t>친구에게</a:t>
            </a:r>
            <a:r>
              <a:rPr lang="en-US" altLang="ko-KR" dirty="0"/>
              <a:t> ‘</a:t>
            </a:r>
            <a:r>
              <a:rPr lang="ko-KR" altLang="en-US" dirty="0"/>
              <a:t>축구하</a:t>
            </a:r>
            <a:r>
              <a:rPr lang="ko-KR" altLang="en-US" sz="2400" dirty="0">
                <a:solidFill>
                  <a:srgbClr val="FF0000"/>
                </a:solidFill>
              </a:rPr>
              <a:t>자</a:t>
            </a:r>
            <a:r>
              <a:rPr lang="en-US" altLang="ko-KR" dirty="0"/>
              <a:t>’</a:t>
            </a:r>
            <a:r>
              <a:rPr lang="ko-KR" altLang="en-US" dirty="0"/>
              <a:t>라고</a:t>
            </a:r>
            <a:r>
              <a:rPr lang="en-US" altLang="ko-KR" dirty="0"/>
              <a:t> </a:t>
            </a:r>
            <a:r>
              <a:rPr lang="ko-KR" altLang="en-US" dirty="0"/>
              <a:t>말해요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482600" y="1206500"/>
            <a:ext cx="3382529" cy="2078453"/>
            <a:chOff x="330200" y="876300"/>
            <a:chExt cx="3382529" cy="2078453"/>
          </a:xfrm>
        </p:grpSpPr>
        <p:grpSp>
          <p:nvGrpSpPr>
            <p:cNvPr id="11" name="Group 10"/>
            <p:cNvGrpSpPr/>
            <p:nvPr/>
          </p:nvGrpSpPr>
          <p:grpSpPr>
            <a:xfrm>
              <a:off x="330200" y="952500"/>
              <a:ext cx="2305756" cy="2002253"/>
              <a:chOff x="330200" y="952500"/>
              <a:chExt cx="2305756" cy="2002253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0200" y="952500"/>
                <a:ext cx="2050462" cy="1892300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1574800" y="2616199"/>
                <a:ext cx="10611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600" dirty="0"/>
                  <a:t>제이슨</a:t>
                </a:r>
                <a:endParaRPr lang="en-US" sz="1600" dirty="0"/>
              </a:p>
            </p:txBody>
          </p:sp>
        </p:grp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62201" y="876300"/>
              <a:ext cx="1350528" cy="939800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3962400" y="2484735"/>
            <a:ext cx="3239911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A:  </a:t>
            </a:r>
            <a:r>
              <a:rPr lang="ko-KR" altLang="en-US" dirty="0"/>
              <a:t>토마스</a:t>
            </a:r>
            <a:r>
              <a:rPr lang="en-US" altLang="ko-KR" dirty="0"/>
              <a:t>,</a:t>
            </a:r>
            <a:r>
              <a:rPr lang="ko-KR" altLang="en-US" dirty="0"/>
              <a:t> 우리 같이 축구하자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B:  </a:t>
            </a:r>
            <a:r>
              <a:rPr lang="ko-KR" altLang="en-US" dirty="0"/>
              <a:t>그래</a:t>
            </a:r>
            <a:r>
              <a:rPr lang="en-US" altLang="ko-KR" dirty="0"/>
              <a:t>,</a:t>
            </a:r>
            <a:r>
              <a:rPr lang="ko-KR" altLang="en-US" dirty="0"/>
              <a:t> 좋아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06400" y="3606800"/>
            <a:ext cx="3149600" cy="2290346"/>
            <a:chOff x="406400" y="3911600"/>
            <a:chExt cx="3149600" cy="229034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6400" y="3911600"/>
              <a:ext cx="3149600" cy="196850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 flipH="1">
              <a:off x="1080911" y="5832614"/>
              <a:ext cx="10639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레베카</a:t>
              </a:r>
              <a:endParaRPr lang="en-US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62400" y="3470258"/>
            <a:ext cx="4800600" cy="1846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엄마는 뭘 하고 싶어요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책을 읽고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혼자 책을 읽고 싶어요</a:t>
            </a:r>
            <a:r>
              <a:rPr lang="en-US" altLang="ko-KR" dirty="0"/>
              <a:t>? </a:t>
            </a:r>
          </a:p>
          <a:p>
            <a:r>
              <a:rPr lang="ko-KR" altLang="en-US" dirty="0"/>
              <a:t>아니요</a:t>
            </a:r>
            <a:r>
              <a:rPr lang="en-US" altLang="ko-KR" dirty="0"/>
              <a:t>,</a:t>
            </a:r>
            <a:r>
              <a:rPr lang="ko-KR" altLang="en-US" dirty="0"/>
              <a:t> 레베카하고</a:t>
            </a:r>
            <a:r>
              <a:rPr lang="en-US" altLang="ko-KR" dirty="0"/>
              <a:t> </a:t>
            </a:r>
            <a:r>
              <a:rPr lang="ko-KR" altLang="en-US" dirty="0"/>
              <a:t>같이</a:t>
            </a:r>
            <a:r>
              <a:rPr lang="en-US" altLang="ko-KR" dirty="0"/>
              <a:t> </a:t>
            </a:r>
            <a:r>
              <a:rPr lang="ko-KR" altLang="en-US" dirty="0"/>
              <a:t>책을 읽고싶어요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그러면 뭐라고 말해요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같이 </a:t>
            </a:r>
            <a:r>
              <a:rPr lang="en-US" altLang="ko-KR" dirty="0"/>
              <a:t>‘</a:t>
            </a:r>
            <a:r>
              <a:rPr lang="ko-KR" altLang="en-US" dirty="0"/>
              <a:t>책을 읽</a:t>
            </a:r>
            <a:r>
              <a:rPr lang="ko-KR" altLang="en-US" sz="2400" dirty="0">
                <a:solidFill>
                  <a:srgbClr val="FF0000"/>
                </a:solidFill>
              </a:rPr>
              <a:t>자</a:t>
            </a:r>
            <a:r>
              <a:rPr lang="en-US" altLang="ko-KR" dirty="0"/>
              <a:t>’</a:t>
            </a:r>
            <a:r>
              <a:rPr lang="ko-KR" altLang="en-US" dirty="0"/>
              <a:t>라고</a:t>
            </a:r>
            <a:r>
              <a:rPr lang="en-US" altLang="ko-KR" dirty="0"/>
              <a:t> </a:t>
            </a:r>
            <a:r>
              <a:rPr lang="ko-KR" altLang="en-US" dirty="0"/>
              <a:t>말해요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962400" y="5311227"/>
            <a:ext cx="3574344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A:  </a:t>
            </a:r>
            <a:r>
              <a:rPr lang="ko-KR" altLang="en-US" dirty="0"/>
              <a:t>레베카</a:t>
            </a:r>
            <a:r>
              <a:rPr lang="en-US" altLang="ko-KR" dirty="0"/>
              <a:t>,</a:t>
            </a:r>
            <a:r>
              <a:rPr lang="ko-KR" altLang="en-US" dirty="0"/>
              <a:t> 엄마하고 같이 책을 읽자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B:  </a:t>
            </a:r>
            <a:r>
              <a:rPr lang="ko-KR" altLang="en-US" dirty="0"/>
              <a:t>네</a:t>
            </a:r>
            <a:r>
              <a:rPr lang="en-US" altLang="ko-KR" dirty="0"/>
              <a:t>,</a:t>
            </a:r>
            <a:r>
              <a:rPr lang="ko-KR" altLang="en-US" dirty="0"/>
              <a:t> 알겠어요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4 at 2.52.4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1" y="0"/>
            <a:ext cx="7327899" cy="61129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86600" y="2641600"/>
            <a:ext cx="104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가자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97700" y="3619500"/>
            <a:ext cx="104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찍자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5500" y="4699000"/>
            <a:ext cx="104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먹자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2955" y="1121854"/>
            <a:ext cx="214488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  <p:pic>
        <p:nvPicPr>
          <p:cNvPr id="4" name="Picture 3" descr="Screen Shot 2020-04-24 at 2.53.02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111" y="0"/>
            <a:ext cx="8791237" cy="6146800"/>
          </a:xfrm>
          <a:prstGeom prst="rect">
            <a:avLst/>
          </a:prstGeom>
        </p:spPr>
      </p:pic>
      <p:pic>
        <p:nvPicPr>
          <p:cNvPr id="6" name="Track 03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9000" y="1574800"/>
            <a:ext cx="812800" cy="8128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4902200" y="3098800"/>
            <a:ext cx="1168400" cy="1371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800600" y="3035300"/>
            <a:ext cx="1244600" cy="1320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5435600"/>
            <a:ext cx="271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조금 맵지만 맛있어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2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114299"/>
            <a:ext cx="8267700" cy="33373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17900"/>
            <a:ext cx="1964542" cy="2070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8800" y="4419600"/>
            <a:ext cx="2585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sz="1600" dirty="0">
                <a:solidFill>
                  <a:srgbClr val="FF0000"/>
                </a:solidFill>
              </a:rPr>
              <a:t>김치가 매워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아니</a:t>
            </a:r>
            <a:r>
              <a:rPr lang="en-US" altLang="ko-KR" sz="1600" dirty="0"/>
              <a:t>,</a:t>
            </a:r>
            <a:r>
              <a:rPr lang="ko-KR" altLang="en-US" sz="1600" dirty="0"/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맵지 않아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r>
              <a:rPr lang="ko-KR" altLang="en-US" sz="1600" dirty="0">
                <a:solidFill>
                  <a:srgbClr val="FF0000"/>
                </a:solidFill>
              </a:rPr>
              <a:t> 맛있어</a:t>
            </a:r>
            <a:r>
              <a:rPr lang="en-US" altLang="ko-KR" sz="1600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그럼 </a:t>
            </a:r>
            <a:r>
              <a:rPr lang="ko-KR" altLang="en-US" sz="1600" dirty="0">
                <a:solidFill>
                  <a:srgbClr val="FF0000"/>
                </a:solidFill>
              </a:rPr>
              <a:t>김치를 먹자</a:t>
            </a:r>
            <a:r>
              <a:rPr lang="en-US" altLang="ko-KR" sz="1600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좋아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같이 먹자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7501" y="3568700"/>
            <a:ext cx="1943099" cy="20566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07100" y="4445000"/>
            <a:ext cx="2674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sz="1600" dirty="0">
                <a:solidFill>
                  <a:srgbClr val="FF0000"/>
                </a:solidFill>
              </a:rPr>
              <a:t>책이 어려워</a:t>
            </a:r>
            <a:r>
              <a:rPr lang="en-US" altLang="ko-KR" sz="1600" dirty="0">
                <a:solidFill>
                  <a:srgbClr val="FF0000"/>
                </a:solidFill>
              </a:rPr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>
                <a:solidFill>
                  <a:srgbClr val="FF0000"/>
                </a:solidFill>
              </a:rPr>
              <a:t>아니</a:t>
            </a:r>
            <a:r>
              <a:rPr lang="en-US" altLang="ko-KR" sz="1600" dirty="0">
                <a:solidFill>
                  <a:srgbClr val="FF0000"/>
                </a:solidFill>
              </a:rPr>
              <a:t>,</a:t>
            </a:r>
            <a:r>
              <a:rPr lang="ko-KR" altLang="en-US" sz="1600" dirty="0">
                <a:solidFill>
                  <a:srgbClr val="FF0000"/>
                </a:solidFill>
              </a:rPr>
              <a:t> 어렵지 않아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r>
              <a:rPr lang="ko-KR" altLang="en-US" sz="1600" dirty="0">
                <a:solidFill>
                  <a:srgbClr val="FF0000"/>
                </a:solidFill>
              </a:rPr>
              <a:t> 쉬워</a:t>
            </a:r>
            <a:r>
              <a:rPr lang="en-US" altLang="ko-KR" sz="1600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그럼 </a:t>
            </a:r>
            <a:r>
              <a:rPr lang="ko-KR" altLang="en-US" sz="1600" dirty="0">
                <a:solidFill>
                  <a:srgbClr val="FF0000"/>
                </a:solidFill>
              </a:rPr>
              <a:t>책을 읽자</a:t>
            </a:r>
            <a:r>
              <a:rPr lang="en-US" altLang="ko-KR" sz="1600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좋아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같이 읽자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2301" y="3695700"/>
            <a:ext cx="1627146" cy="1765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779000" y="4318000"/>
            <a:ext cx="241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sz="1600" dirty="0">
                <a:solidFill>
                  <a:srgbClr val="FF0000"/>
                </a:solidFill>
              </a:rPr>
              <a:t>고양이를 싫어해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아니</a:t>
            </a:r>
            <a:r>
              <a:rPr lang="en-US" altLang="ko-KR" sz="1600" dirty="0"/>
              <a:t>,</a:t>
            </a:r>
            <a:r>
              <a:rPr lang="ko-KR" altLang="en-US" sz="1600" dirty="0"/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싫지 않아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r>
              <a:rPr lang="ko-KR" altLang="en-US" sz="1600" dirty="0">
                <a:solidFill>
                  <a:srgbClr val="FF0000"/>
                </a:solidFill>
              </a:rPr>
              <a:t> 좋아</a:t>
            </a:r>
            <a:r>
              <a:rPr lang="en-US" altLang="ko-KR" sz="1600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그럼 </a:t>
            </a:r>
            <a:r>
              <a:rPr lang="ko-KR" altLang="en-US" sz="1600" dirty="0">
                <a:solidFill>
                  <a:srgbClr val="FF0000"/>
                </a:solidFill>
              </a:rPr>
              <a:t>고양이하고 놀자</a:t>
            </a:r>
            <a:r>
              <a:rPr lang="en-US" altLang="ko-KR" sz="1600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좋아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같이 놀자</a:t>
            </a:r>
            <a:r>
              <a:rPr lang="en-US" altLang="ko-KR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4 at 2.49.4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820" y="0"/>
            <a:ext cx="8177205" cy="614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4 at 2.53.4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03200"/>
            <a:ext cx="6247106" cy="59622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06553" y="4147871"/>
            <a:ext cx="4340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9955" y="4571057"/>
            <a:ext cx="3642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82751" y="4948643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73964" y="568049"/>
            <a:ext cx="3381779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‘-</a:t>
            </a:r>
            <a:r>
              <a:rPr lang="ko-KR" altLang="en-US" dirty="0"/>
              <a:t>고</a:t>
            </a:r>
            <a:r>
              <a:rPr lang="en-US" altLang="ko-KR" dirty="0"/>
              <a:t> </a:t>
            </a:r>
            <a:r>
              <a:rPr lang="ko-KR" altLang="en-US" dirty="0"/>
              <a:t>있어요</a:t>
            </a:r>
            <a:r>
              <a:rPr lang="en-US" altLang="ko-KR" dirty="0"/>
              <a:t>’ </a:t>
            </a:r>
            <a:r>
              <a:rPr lang="ko-KR" altLang="en-US" dirty="0"/>
              <a:t>를</a:t>
            </a:r>
            <a:r>
              <a:rPr lang="en-US" altLang="ko-KR" dirty="0"/>
              <a:t> </a:t>
            </a:r>
            <a:r>
              <a:rPr lang="ko-KR" altLang="en-US" dirty="0"/>
              <a:t>사용해</a:t>
            </a:r>
            <a:endParaRPr lang="en-US" altLang="ko-KR" dirty="0"/>
          </a:p>
          <a:p>
            <a:r>
              <a:rPr lang="ko-KR" altLang="en-US" dirty="0"/>
              <a:t>저녁</a:t>
            </a:r>
            <a:r>
              <a:rPr lang="en-US" altLang="ko-KR" dirty="0"/>
              <a:t> </a:t>
            </a:r>
            <a:r>
              <a:rPr lang="ko-KR" altLang="en-US" dirty="0"/>
              <a:t>일상</a:t>
            </a:r>
            <a:r>
              <a:rPr lang="en-US" altLang="ko-KR" dirty="0"/>
              <a:t> </a:t>
            </a:r>
            <a:r>
              <a:rPr lang="ko-KR" altLang="en-US" dirty="0"/>
              <a:t>모습을</a:t>
            </a:r>
            <a:r>
              <a:rPr lang="en-US" altLang="ko-KR" dirty="0"/>
              <a:t> </a:t>
            </a:r>
            <a:r>
              <a:rPr lang="ko-KR" altLang="en-US" dirty="0"/>
              <a:t>쓰도록</a:t>
            </a:r>
            <a:r>
              <a:rPr lang="en-US" altLang="ko-KR" dirty="0"/>
              <a:t> </a:t>
            </a:r>
            <a:r>
              <a:rPr lang="ko-KR" altLang="en-US" dirty="0"/>
              <a:t>해봐요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" name="Picture 1" descr="Screen Shot 2020-04-24 at 2.53.5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8300"/>
            <a:ext cx="117475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68281" y="2711450"/>
            <a:ext cx="5017319" cy="107721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>
                <a:hlinkClick r:id="rId3"/>
              </a:rPr>
              <a:t>김치는 어떻게 만들까요</a:t>
            </a:r>
            <a:r>
              <a:rPr lang="en-US" altLang="ko-KR" sz="3200" dirty="0">
                <a:hlinkClick r:id="rId3"/>
              </a:rPr>
              <a:t>?</a:t>
            </a:r>
            <a:endParaRPr lang="en-US" altLang="ko-KR" sz="3200" dirty="0"/>
          </a:p>
          <a:p>
            <a:r>
              <a:rPr lang="ko-KR" altLang="en-US" sz="3200" dirty="0"/>
              <a:t>같이 동영상을 봐요</a:t>
            </a:r>
            <a:r>
              <a:rPr lang="en-US" altLang="ko-KR" sz="3200" dirty="0"/>
              <a:t>!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7134869" y="3921913"/>
            <a:ext cx="4647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위의</a:t>
            </a:r>
            <a:r>
              <a:rPr lang="en-US" altLang="ko-KR" sz="1400" dirty="0"/>
              <a:t> ‘</a:t>
            </a:r>
            <a:r>
              <a:rPr lang="ko-KR" altLang="en-US" sz="1400" dirty="0"/>
              <a:t>김치는 어떻게 만들까요</a:t>
            </a:r>
            <a:r>
              <a:rPr lang="en-US" altLang="ko-KR" sz="1400" dirty="0"/>
              <a:t>?’</a:t>
            </a:r>
            <a:r>
              <a:rPr lang="ko-KR" altLang="en-US" sz="1400" dirty="0"/>
              <a:t>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동화를</a:t>
            </a:r>
            <a:r>
              <a:rPr lang="en-US" altLang="ko-KR" sz="1400" dirty="0"/>
              <a:t> </a:t>
            </a:r>
            <a:r>
              <a:rPr lang="ko-KR" altLang="en-US" sz="1400" dirty="0"/>
              <a:t>볼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  <p:pic>
        <p:nvPicPr>
          <p:cNvPr id="7" name="Picture 6" descr="Screen Shot 2020-04-24 at 2.54.4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" y="101600"/>
            <a:ext cx="6419743" cy="5918200"/>
          </a:xfrm>
          <a:prstGeom prst="rect">
            <a:avLst/>
          </a:prstGeom>
        </p:spPr>
      </p:pic>
      <p:pic>
        <p:nvPicPr>
          <p:cNvPr id="11" name="Picture 10" descr="Screen Shot 2020-04-24 at 2.55.05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00" y="99320"/>
            <a:ext cx="5346700" cy="211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3820784"/>
              </p:ext>
            </p:extLst>
          </p:nvPr>
        </p:nvGraphicFramePr>
        <p:xfrm>
          <a:off x="1260101" y="355639"/>
          <a:ext cx="988369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3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b="1" dirty="0">
                          <a:latin typeface="+mn-lt"/>
                          <a:cs typeface="Arial Black"/>
                        </a:rPr>
                        <a:t>      말하기 </a:t>
                      </a:r>
                      <a:r>
                        <a:rPr lang="ko-KR" altLang="en-US" sz="3600" b="1" dirty="0">
                          <a:latin typeface="나눔고딕"/>
                          <a:ea typeface="나눔고딕"/>
                          <a:cs typeface="나눔고딕"/>
                        </a:rPr>
                        <a:t>연습</a:t>
                      </a:r>
                      <a:endParaRPr lang="en-US" sz="3600" b="1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1406043" y="2367166"/>
            <a:ext cx="9421389" cy="3388287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159429" y="1420387"/>
            <a:ext cx="9646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b="1" dirty="0">
                <a:latin typeface="나눔고딕"/>
                <a:ea typeface="나눔고딕"/>
                <a:cs typeface="나눔고딕"/>
              </a:rPr>
              <a:t>반 친구들과 같이 묻고 대답하세요</a:t>
            </a:r>
            <a:r>
              <a:rPr lang="en-US" altLang="ko-KR" sz="2200" b="1" dirty="0">
                <a:latin typeface="나눔고딕"/>
                <a:ea typeface="나눔고딕"/>
                <a:cs typeface="나눔고딕"/>
              </a:rPr>
              <a:t>.</a:t>
            </a:r>
            <a:endParaRPr lang="en-US" sz="2200" b="1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75532" y="1815592"/>
            <a:ext cx="3848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Ask and answer the questions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3541760" y="3013363"/>
            <a:ext cx="5585505" cy="2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r>
              <a:rPr lang="ko-KR" altLang="en-US" sz="2800" dirty="0">
                <a:latin typeface="+mn-lt"/>
                <a:ea typeface="나눔고딕"/>
                <a:cs typeface="나눔고딕"/>
              </a:rPr>
              <a:t> 무슨 음식이 매워요</a:t>
            </a:r>
            <a:r>
              <a:rPr lang="en-US" altLang="ko-KR" sz="2800" dirty="0">
                <a:latin typeface="+mn-lt"/>
                <a:ea typeface="나눔고딕"/>
                <a:cs typeface="나눔고딕"/>
              </a:rPr>
              <a:t>??</a:t>
            </a:r>
          </a:p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endParaRPr lang="en-US" altLang="ko-KR" sz="2800" dirty="0">
              <a:latin typeface="+mn-lt"/>
              <a:ea typeface="나눔고딕"/>
              <a:cs typeface="나눔고딕"/>
            </a:endParaRPr>
          </a:p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r>
              <a:rPr lang="ko-KR" altLang="en-US" sz="2800" dirty="0">
                <a:latin typeface="+mn-lt"/>
                <a:ea typeface="나눔고딕"/>
                <a:cs typeface="나눔고딕"/>
              </a:rPr>
              <a:t>무슨 음식이 맛없어요</a:t>
            </a:r>
            <a:r>
              <a:rPr lang="en-US" altLang="ko-KR" sz="2800" dirty="0">
                <a:latin typeface="+mn-lt"/>
                <a:ea typeface="나눔고딕"/>
                <a:cs typeface="나눔고딕"/>
              </a:rPr>
              <a:t>?</a:t>
            </a:r>
          </a:p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endParaRPr lang="en-US" altLang="ko-KR" sz="2800" dirty="0">
              <a:latin typeface="+mn-lt"/>
              <a:ea typeface="나눔고딕"/>
              <a:cs typeface="나눔고딕"/>
            </a:endParaRPr>
          </a:p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r>
              <a:rPr lang="ko-KR" altLang="en-US" sz="2800" dirty="0">
                <a:latin typeface="+mn-lt"/>
                <a:ea typeface="나눔고딕"/>
                <a:cs typeface="나눔고딕"/>
              </a:rPr>
              <a:t>한국 음식 중에서 뭐가 유명해요</a:t>
            </a:r>
            <a:r>
              <a:rPr lang="en-US" altLang="ko-KR" sz="2800" dirty="0">
                <a:latin typeface="+mn-lt"/>
                <a:ea typeface="나눔고딕"/>
                <a:cs typeface="나눔고딕"/>
              </a:rPr>
              <a:t>?</a:t>
            </a:r>
          </a:p>
        </p:txBody>
      </p:sp>
      <p:sp>
        <p:nvSpPr>
          <p:cNvPr id="9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98" y="253674"/>
            <a:ext cx="887813" cy="88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1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11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이곳</a:t>
            </a:r>
            <a:r>
              <a:rPr lang="ko-KR" altLang="en-US" sz="2000" dirty="0"/>
              <a:t>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48585" y="2222499"/>
            <a:ext cx="9479142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오늘 우리 가족은 한국 식당에 갈거예요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ko-KR" altLang="en-US" sz="2400" dirty="0"/>
              <a:t>한국 식당에는 여러가지 한국 음식이 많이 있어요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ko-KR" altLang="en-US" sz="2400" dirty="0"/>
              <a:t>불고기</a:t>
            </a:r>
            <a:r>
              <a:rPr lang="en-US" altLang="ko-KR" sz="2400" dirty="0"/>
              <a:t>,</a:t>
            </a:r>
            <a:r>
              <a:rPr lang="ko-KR" altLang="en-US" sz="2400" dirty="0"/>
              <a:t> 갈비</a:t>
            </a:r>
            <a:r>
              <a:rPr lang="en-US" altLang="ko-KR" sz="2400" dirty="0"/>
              <a:t>,</a:t>
            </a:r>
            <a:r>
              <a:rPr lang="ko-KR" altLang="en-US" sz="2400" dirty="0"/>
              <a:t> 비빔밥이 유명해요</a:t>
            </a:r>
            <a:r>
              <a:rPr lang="en-US" altLang="ko-KR" sz="2400" dirty="0"/>
              <a:t>.</a:t>
            </a:r>
            <a:r>
              <a:rPr lang="ko-KR" altLang="en-US" sz="2400" dirty="0"/>
              <a:t> 나와 내 동생은 불고기하고 갈비를 아주 좋아해요</a:t>
            </a:r>
            <a:r>
              <a:rPr lang="en-US" altLang="ko-KR" sz="2400" dirty="0"/>
              <a:t>.</a:t>
            </a:r>
            <a:r>
              <a:rPr lang="ko-KR" altLang="en-US" sz="2400" dirty="0"/>
              <a:t> 그래서 우리는 불고기를 먹을 거예요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ko-KR" altLang="en-US" sz="2400" dirty="0"/>
              <a:t>엄마와 아빠는 비빔밥을 먹을 거예요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ko-KR" altLang="en-US" sz="2400" dirty="0"/>
              <a:t>비빔밥은 좀 매워요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ko-KR" altLang="en-US" sz="2400" dirty="0"/>
              <a:t>그래서 나는 비빔밥을 좋아하지 않아요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20621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endParaRPr lang="en-US" altLang="ko-KR" sz="2800" dirty="0"/>
          </a:p>
          <a:p>
            <a:r>
              <a:rPr lang="ko-KR" altLang="en-US" sz="2800" dirty="0">
                <a:solidFill>
                  <a:srgbClr val="FF0000"/>
                </a:solidFill>
              </a:rPr>
              <a:t>이곳</a:t>
            </a:r>
            <a:r>
              <a:rPr lang="ko-KR" altLang="en-US" sz="2800" dirty="0">
                <a:solidFill>
                  <a:srgbClr val="0000FF"/>
                </a:solidFill>
              </a:rPr>
              <a:t>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284444" y="2587063"/>
            <a:ext cx="9479142" cy="3477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일요일 아침</a:t>
            </a:r>
            <a:r>
              <a:rPr lang="en-US" altLang="ko-KR" sz="2000" dirty="0"/>
              <a:t>, </a:t>
            </a:r>
            <a:r>
              <a:rPr lang="ko-KR" altLang="en-US" sz="2000" dirty="0"/>
              <a:t>서연이네 가족 대청소 시간입니다</a:t>
            </a:r>
            <a:r>
              <a:rPr lang="en-US" altLang="ko-KR" sz="2000" dirty="0"/>
              <a:t>. </a:t>
            </a:r>
            <a:r>
              <a:rPr lang="ko-KR" altLang="en-US" sz="2000" dirty="0"/>
              <a:t>가족 모두 각자 맡은 일을 하고 있습니다</a:t>
            </a:r>
            <a:r>
              <a:rPr lang="en-US" altLang="ko-KR" sz="2000" dirty="0"/>
              <a:t>. </a:t>
            </a:r>
            <a:r>
              <a:rPr lang="ko-KR" altLang="en-US" sz="2000" dirty="0"/>
              <a:t>서연이는 창문 먼지 닦기를 해야 합니다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"</a:t>
            </a:r>
            <a:r>
              <a:rPr lang="ko-KR" altLang="en-US" sz="2000" dirty="0"/>
              <a:t>야</a:t>
            </a:r>
            <a:r>
              <a:rPr lang="en-US" altLang="ko-KR" sz="2000" dirty="0"/>
              <a:t>, </a:t>
            </a:r>
            <a:r>
              <a:rPr lang="ko-KR" altLang="en-US" sz="2000" dirty="0"/>
              <a:t>깨끗해졌다</a:t>
            </a:r>
            <a:r>
              <a:rPr lang="en-US" altLang="ko-KR" sz="2000" dirty="0"/>
              <a:t>."</a:t>
            </a:r>
          </a:p>
          <a:p>
            <a:r>
              <a:rPr lang="ko-KR" altLang="en-US" sz="2000" dirty="0"/>
              <a:t>창문을 닦는 일은 참 재미있습니다</a:t>
            </a:r>
            <a:r>
              <a:rPr lang="en-US" altLang="ko-KR" sz="2000" dirty="0"/>
              <a:t>. </a:t>
            </a:r>
            <a:r>
              <a:rPr lang="ko-KR" altLang="en-US" sz="2000" dirty="0"/>
              <a:t>먼지를 걸레로 닦으면 마음까지 깨끗해지는 느낌이 들어 즐겁습니다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"</a:t>
            </a:r>
            <a:r>
              <a:rPr lang="ko-KR" altLang="en-US" sz="2000" dirty="0"/>
              <a:t>어</a:t>
            </a:r>
            <a:r>
              <a:rPr lang="en-US" altLang="ko-KR" sz="2000" dirty="0"/>
              <a:t>, </a:t>
            </a:r>
            <a:r>
              <a:rPr lang="ko-KR" altLang="en-US" sz="2000" dirty="0"/>
              <a:t>높은 곳은 손이 안 닿네</a:t>
            </a:r>
            <a:r>
              <a:rPr lang="en-US" altLang="ko-KR" sz="2000" dirty="0"/>
              <a:t>."</a:t>
            </a:r>
          </a:p>
          <a:p>
            <a:r>
              <a:rPr lang="ko-KR" altLang="en-US" sz="2000" dirty="0"/>
              <a:t>서연이는 손을 높이 들어 보아도 키가 작아 닿지 않아요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"</a:t>
            </a:r>
            <a:r>
              <a:rPr lang="ko-KR" altLang="en-US" sz="2000" dirty="0"/>
              <a:t>내가 도와줄께</a:t>
            </a:r>
            <a:r>
              <a:rPr lang="en-US" altLang="ko-KR" sz="2000" dirty="0"/>
              <a:t>." </a:t>
            </a:r>
          </a:p>
          <a:p>
            <a:r>
              <a:rPr lang="ko-KR" altLang="en-US" sz="2000" dirty="0"/>
              <a:t>오빠가 청소기를 돌리다가 서연이에게 와서 높은 곳의 먼지를 쓱쓱 닦아 주었습니다</a:t>
            </a:r>
            <a:r>
              <a:rPr lang="en-US" altLang="ko-KR" sz="2000" dirty="0"/>
              <a:t>. </a:t>
            </a:r>
            <a:r>
              <a:rPr lang="ko-KR" altLang="en-US" sz="2000" dirty="0"/>
              <a:t>서연이는 오빠가 정말 고마웠습니다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가족과 함께 깨끗해진 집을 보니</a:t>
            </a:r>
            <a:r>
              <a:rPr lang="en-US" altLang="ko-KR" sz="2000" dirty="0"/>
              <a:t>, </a:t>
            </a:r>
            <a:r>
              <a:rPr lang="ko-KR" altLang="en-US" sz="2000" dirty="0"/>
              <a:t>참 좋았습니다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30EDC2C-947E-8D48-9957-8E3974A8B0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7861981"/>
              </p:ext>
            </p:extLst>
          </p:nvPr>
        </p:nvGraphicFramePr>
        <p:xfrm>
          <a:off x="67732" y="1279660"/>
          <a:ext cx="1216711" cy="768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showAsIcon="1" r:id="rId4" imgW="965200" imgH="609600" progId="Word.Document.12">
                  <p:embed/>
                </p:oleObj>
              </mc:Choice>
              <mc:Fallback>
                <p:oleObj name="Document" showAsIcon="1" r:id="rId4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732" y="1279660"/>
                        <a:ext cx="1216711" cy="7684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3246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8158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동화 듣기</a:t>
            </a:r>
            <a:r>
              <a:rPr lang="en-US" sz="3600" dirty="0"/>
              <a:t>-</a:t>
            </a:r>
            <a:r>
              <a:rPr lang="ko-KR" altLang="en-US" sz="3600" dirty="0">
                <a:hlinkClick r:id="rId3"/>
              </a:rPr>
              <a:t>맛있겠다 냠냠 </a:t>
            </a:r>
            <a:r>
              <a:rPr lang="en-US" altLang="ko-KR" dirty="0"/>
              <a:t>(</a:t>
            </a:r>
            <a:r>
              <a:rPr lang="ko-KR" altLang="en-US" dirty="0"/>
              <a:t>작가 김향수</a:t>
            </a:r>
            <a:r>
              <a:rPr lang="en-US" altLang="ko-KR" dirty="0"/>
              <a:t>)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0000FF"/>
                </a:solidFill>
              </a:rPr>
              <a:t>음식 맛에 대한 동화입니다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  <a:r>
              <a:rPr lang="ko-KR" altLang="en-US" sz="2000" dirty="0">
                <a:solidFill>
                  <a:srgbClr val="0000FF"/>
                </a:solidFill>
              </a:rPr>
              <a:t> 재밌게 들으면서 읽어 보세요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  <a:r>
              <a:rPr lang="ko-KR" altLang="en-US" sz="2000" dirty="0">
                <a:solidFill>
                  <a:srgbClr val="0000FF"/>
                </a:solidFill>
              </a:rPr>
              <a:t> </a:t>
            </a:r>
            <a:r>
              <a:rPr lang="en-US" altLang="ko-KR" sz="2000" dirty="0">
                <a:solidFill>
                  <a:srgbClr val="0000FF"/>
                </a:solidFill>
              </a:rPr>
              <a:t>(‘</a:t>
            </a:r>
            <a:r>
              <a:rPr lang="ko-KR" altLang="en-US" sz="2000" dirty="0">
                <a:solidFill>
                  <a:srgbClr val="0000FF"/>
                </a:solidFill>
              </a:rPr>
              <a:t>맛있겠다 냠냠을 누르면 유튜브로 이동합니다</a:t>
            </a:r>
            <a:r>
              <a:rPr lang="en-US" altLang="ko-KR" sz="2000" dirty="0">
                <a:solidFill>
                  <a:srgbClr val="0000FF"/>
                </a:solidFill>
              </a:rPr>
              <a:t>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6685" y="2425699"/>
            <a:ext cx="9479142" cy="34778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/>
              <a:t>맛있겠다 냠냠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ko-KR" altLang="en-US" dirty="0"/>
              <a:t>맛있겠다</a:t>
            </a:r>
            <a:r>
              <a:rPr lang="en-US" dirty="0"/>
              <a:t>. </a:t>
            </a:r>
            <a:r>
              <a:rPr lang="ko-KR" altLang="en-US" dirty="0"/>
              <a:t>레몬</a:t>
            </a:r>
            <a:r>
              <a:rPr lang="en-US" dirty="0"/>
              <a:t>.</a:t>
            </a:r>
          </a:p>
          <a:p>
            <a:r>
              <a:rPr lang="ko-KR" altLang="en-US" dirty="0"/>
              <a:t>무슨 맛일까</a:t>
            </a:r>
            <a:r>
              <a:rPr lang="en-US" dirty="0"/>
              <a:t>?</a:t>
            </a:r>
          </a:p>
          <a:p>
            <a:r>
              <a:rPr lang="ko-KR" altLang="en-US" dirty="0"/>
              <a:t>온몸이 오싹오싹</a:t>
            </a:r>
            <a:endParaRPr lang="en-US" dirty="0"/>
          </a:p>
          <a:p>
            <a:r>
              <a:rPr lang="ko-KR" altLang="en-US" dirty="0"/>
              <a:t>침이 줄줄줄</a:t>
            </a:r>
            <a:endParaRPr lang="en-US" dirty="0"/>
          </a:p>
          <a:p>
            <a:r>
              <a:rPr lang="ko-KR" altLang="en-US" sz="2000" dirty="0">
                <a:solidFill>
                  <a:srgbClr val="0000FF"/>
                </a:solidFill>
              </a:rPr>
              <a:t>시어 시어 너무 시어</a:t>
            </a:r>
            <a:r>
              <a:rPr lang="en-US" sz="2000" dirty="0">
                <a:solidFill>
                  <a:srgbClr val="0000FF"/>
                </a:solidFill>
              </a:rPr>
              <a:t>!</a:t>
            </a:r>
          </a:p>
          <a:p>
            <a:r>
              <a:rPr lang="ko-KR" altLang="en-US" dirty="0"/>
              <a:t>너무 시어서 못 먹어</a:t>
            </a:r>
            <a:r>
              <a:rPr lang="en-US" dirty="0"/>
              <a:t>.</a:t>
            </a:r>
          </a:p>
          <a:p>
            <a:r>
              <a:rPr lang="ko-KR" altLang="en-US" dirty="0"/>
              <a:t>레몬을 꾹꾹 짜서 생선에 뿌려 먹어</a:t>
            </a:r>
            <a:r>
              <a:rPr lang="en-US" dirty="0"/>
              <a:t>. </a:t>
            </a:r>
            <a:r>
              <a:rPr lang="ko-KR" altLang="en-US" dirty="0"/>
              <a:t>채소에 뿌려 먹어</a:t>
            </a:r>
            <a:r>
              <a:rPr lang="en-US" dirty="0"/>
              <a:t>.</a:t>
            </a:r>
          </a:p>
          <a:p>
            <a:r>
              <a:rPr lang="ko-KR" altLang="en-US" dirty="0"/>
              <a:t>그래그래</a:t>
            </a:r>
            <a:r>
              <a:rPr lang="en-US" dirty="0"/>
              <a:t>. </a:t>
            </a:r>
            <a:r>
              <a:rPr lang="ko-KR" altLang="en-US" dirty="0"/>
              <a:t>이 맛이야</a:t>
            </a:r>
            <a:r>
              <a:rPr lang="en-US" dirty="0"/>
              <a:t>.</a:t>
            </a:r>
          </a:p>
          <a:p>
            <a:r>
              <a:rPr lang="ko-KR" altLang="en-US" dirty="0"/>
              <a:t>시큼시큼 레몬 맛</a:t>
            </a:r>
            <a:r>
              <a:rPr lang="en-US" dirty="0"/>
              <a:t>.</a:t>
            </a:r>
          </a:p>
          <a:p>
            <a:r>
              <a:rPr lang="ko-KR" altLang="en-US" dirty="0"/>
              <a:t>새콤새콤 </a:t>
            </a:r>
            <a:r>
              <a:rPr lang="ko-KR" altLang="en-US" sz="2000" dirty="0">
                <a:solidFill>
                  <a:srgbClr val="0000FF"/>
                </a:solidFill>
              </a:rPr>
              <a:t>신맛</a:t>
            </a:r>
            <a:r>
              <a:rPr lang="en-US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5994" y="3253797"/>
            <a:ext cx="1801105" cy="10963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93754" y="4281549"/>
            <a:ext cx="12324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@http://</a:t>
            </a:r>
            <a:r>
              <a:rPr lang="en-US" sz="800" dirty="0" err="1"/>
              <a:t>lg-sl.net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16694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24785" y="101599"/>
            <a:ext cx="9479142" cy="6093977"/>
          </a:xfrm>
          <a:prstGeom prst="rect">
            <a:avLst/>
          </a:prstGeom>
          <a:solidFill>
            <a:srgbClr val="FFF2CC"/>
          </a:solidFill>
        </p:spPr>
        <p:txBody>
          <a:bodyPr wrap="square" rtlCol="0">
            <a:spAutoFit/>
          </a:bodyPr>
          <a:lstStyle/>
          <a:p>
            <a:r>
              <a:rPr lang="ko-KR" altLang="en-US" dirty="0"/>
              <a:t>맛있겠다</a:t>
            </a:r>
            <a:r>
              <a:rPr lang="en-US" dirty="0"/>
              <a:t>. </a:t>
            </a:r>
            <a:r>
              <a:rPr lang="ko-KR" altLang="en-US" dirty="0"/>
              <a:t>소금</a:t>
            </a:r>
            <a:r>
              <a:rPr lang="en-US" dirty="0"/>
              <a:t>.</a:t>
            </a:r>
          </a:p>
          <a:p>
            <a:r>
              <a:rPr lang="ko-KR" altLang="en-US" dirty="0"/>
              <a:t>무슨 맛일까</a:t>
            </a:r>
            <a:r>
              <a:rPr lang="en-US" dirty="0"/>
              <a:t>?</a:t>
            </a:r>
          </a:p>
          <a:p>
            <a:r>
              <a:rPr lang="ko-KR" altLang="en-US" dirty="0"/>
              <a:t>온몸이 쭈글쭈글</a:t>
            </a:r>
            <a:endParaRPr lang="en-US" dirty="0"/>
          </a:p>
          <a:p>
            <a:r>
              <a:rPr lang="ko-KR" altLang="en-US" dirty="0"/>
              <a:t>머리털이 쭈삣쭈삣</a:t>
            </a:r>
            <a:endParaRPr lang="en-US" dirty="0"/>
          </a:p>
          <a:p>
            <a:r>
              <a:rPr lang="ko-KR" altLang="en-US" dirty="0">
                <a:solidFill>
                  <a:srgbClr val="0000FF"/>
                </a:solidFill>
              </a:rPr>
              <a:t>짜 짜 너무 짜</a:t>
            </a:r>
            <a:r>
              <a:rPr lang="en-US" dirty="0">
                <a:solidFill>
                  <a:srgbClr val="0000FF"/>
                </a:solidFill>
              </a:rPr>
              <a:t>!</a:t>
            </a:r>
          </a:p>
          <a:p>
            <a:r>
              <a:rPr lang="ko-KR" altLang="en-US" dirty="0"/>
              <a:t>너무 짜서 못 먹어</a:t>
            </a:r>
            <a:r>
              <a:rPr lang="en-US" dirty="0"/>
              <a:t>.</a:t>
            </a:r>
          </a:p>
          <a:p>
            <a:r>
              <a:rPr lang="ko-KR" altLang="en-US" dirty="0"/>
              <a:t>토마토에 찍어 먹어</a:t>
            </a:r>
            <a:r>
              <a:rPr lang="en-US" dirty="0"/>
              <a:t>. </a:t>
            </a:r>
            <a:r>
              <a:rPr lang="ko-KR" altLang="en-US" dirty="0"/>
              <a:t>감자에 찍어 먹어</a:t>
            </a:r>
            <a:r>
              <a:rPr lang="en-US" dirty="0"/>
              <a:t>. </a:t>
            </a:r>
            <a:r>
              <a:rPr lang="ko-KR" altLang="en-US" dirty="0"/>
              <a:t>된장국에 넣어 먹어</a:t>
            </a:r>
            <a:r>
              <a:rPr lang="en-US" dirty="0"/>
              <a:t>.</a:t>
            </a:r>
          </a:p>
          <a:p>
            <a:r>
              <a:rPr lang="ko-KR" altLang="en-US" dirty="0"/>
              <a:t>그래그래</a:t>
            </a:r>
            <a:r>
              <a:rPr lang="en-US" dirty="0"/>
              <a:t>. </a:t>
            </a:r>
            <a:r>
              <a:rPr lang="ko-KR" altLang="en-US" dirty="0"/>
              <a:t>이 맛이야</a:t>
            </a:r>
            <a:r>
              <a:rPr lang="en-US" dirty="0"/>
              <a:t>.</a:t>
            </a:r>
          </a:p>
          <a:p>
            <a:r>
              <a:rPr lang="ko-KR" altLang="en-US" dirty="0"/>
              <a:t>짭짤짭짤 소금 맛</a:t>
            </a:r>
            <a:r>
              <a:rPr lang="en-US" dirty="0"/>
              <a:t>.</a:t>
            </a:r>
          </a:p>
          <a:p>
            <a:r>
              <a:rPr lang="ko-KR" altLang="en-US" dirty="0"/>
              <a:t>짭짜르름 </a:t>
            </a:r>
            <a:r>
              <a:rPr lang="ko-KR" altLang="en-US" sz="2400" dirty="0">
                <a:solidFill>
                  <a:srgbClr val="0000FF"/>
                </a:solidFill>
              </a:rPr>
              <a:t>짠맛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</a:p>
          <a:p>
            <a:r>
              <a:rPr lang="ko-KR" altLang="en-US" dirty="0"/>
              <a:t>맛있겠다</a:t>
            </a:r>
            <a:r>
              <a:rPr lang="en-US" dirty="0"/>
              <a:t>. </a:t>
            </a:r>
            <a:r>
              <a:rPr lang="ko-KR" altLang="en-US" dirty="0"/>
              <a:t>고추</a:t>
            </a:r>
            <a:r>
              <a:rPr lang="en-US" dirty="0"/>
              <a:t>.</a:t>
            </a:r>
          </a:p>
          <a:p>
            <a:r>
              <a:rPr lang="ko-KR" altLang="en-US" dirty="0"/>
              <a:t>무슨 맛일까</a:t>
            </a:r>
            <a:r>
              <a:rPr lang="en-US" dirty="0"/>
              <a:t>?</a:t>
            </a:r>
          </a:p>
          <a:p>
            <a:r>
              <a:rPr lang="ko-KR" altLang="en-US" dirty="0"/>
              <a:t>온몸이 쿵쿵쿵</a:t>
            </a:r>
            <a:endParaRPr lang="en-US" dirty="0"/>
          </a:p>
          <a:p>
            <a:r>
              <a:rPr lang="ko-KR" altLang="en-US" dirty="0"/>
              <a:t>땀이 송글송글</a:t>
            </a:r>
            <a:endParaRPr lang="en-US" dirty="0"/>
          </a:p>
          <a:p>
            <a:r>
              <a:rPr lang="ko-KR" altLang="en-US" dirty="0">
                <a:solidFill>
                  <a:srgbClr val="0000FF"/>
                </a:solidFill>
              </a:rPr>
              <a:t>매워 매워 너무 매워</a:t>
            </a:r>
            <a:r>
              <a:rPr lang="en-US" dirty="0">
                <a:solidFill>
                  <a:srgbClr val="0000FF"/>
                </a:solidFill>
              </a:rPr>
              <a:t>!</a:t>
            </a:r>
          </a:p>
          <a:p>
            <a:r>
              <a:rPr lang="ko-KR" altLang="en-US" dirty="0"/>
              <a:t>너무 매워서 못 먹어</a:t>
            </a:r>
            <a:r>
              <a:rPr lang="en-US" dirty="0"/>
              <a:t>.</a:t>
            </a:r>
          </a:p>
          <a:p>
            <a:r>
              <a:rPr lang="ko-KR" altLang="en-US" dirty="0"/>
              <a:t>고추를 가루로 만들어 김치를 담가 먹어</a:t>
            </a:r>
            <a:r>
              <a:rPr lang="en-US" dirty="0"/>
              <a:t>. </a:t>
            </a:r>
            <a:r>
              <a:rPr lang="ko-KR" altLang="en-US" dirty="0"/>
              <a:t>떡볶이를 만들어 먹어</a:t>
            </a:r>
            <a:r>
              <a:rPr lang="en-US" dirty="0"/>
              <a:t>.</a:t>
            </a:r>
          </a:p>
          <a:p>
            <a:r>
              <a:rPr lang="ko-KR" altLang="en-US" dirty="0"/>
              <a:t>그래그래</a:t>
            </a:r>
            <a:r>
              <a:rPr lang="en-US" dirty="0"/>
              <a:t>. </a:t>
            </a:r>
            <a:r>
              <a:rPr lang="ko-KR" altLang="en-US" dirty="0"/>
              <a:t>이 맛이야</a:t>
            </a:r>
            <a:r>
              <a:rPr lang="en-US" dirty="0"/>
              <a:t>.</a:t>
            </a:r>
          </a:p>
          <a:p>
            <a:r>
              <a:rPr lang="ko-KR" altLang="en-US" dirty="0"/>
              <a:t>매콤매콤 고추 맛</a:t>
            </a:r>
            <a:r>
              <a:rPr lang="en-US" dirty="0"/>
              <a:t>.</a:t>
            </a:r>
          </a:p>
          <a:p>
            <a:r>
              <a:rPr lang="ko-KR" altLang="en-US" dirty="0"/>
              <a:t>후아후아 </a:t>
            </a:r>
            <a:r>
              <a:rPr lang="ko-KR" altLang="en-US" sz="2400" dirty="0">
                <a:solidFill>
                  <a:srgbClr val="0000FF"/>
                </a:solidFill>
              </a:rPr>
              <a:t>매운맛</a:t>
            </a:r>
            <a:r>
              <a:rPr lang="en-US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102" y="228161"/>
            <a:ext cx="2336798" cy="15313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90000" y="1689100"/>
            <a:ext cx="8509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@</a:t>
            </a:r>
            <a:r>
              <a:rPr lang="en-US" sz="800" dirty="0" err="1"/>
              <a:t>crowdpic</a:t>
            </a:r>
            <a:endParaRPr lang="en-US" sz="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7055" y="2522974"/>
            <a:ext cx="2060392" cy="18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32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24785" y="228599"/>
            <a:ext cx="9479142" cy="5509201"/>
          </a:xfrm>
          <a:prstGeom prst="rect">
            <a:avLst/>
          </a:prstGeom>
          <a:solidFill>
            <a:srgbClr val="FFF2CC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ko-KR" altLang="en-US" dirty="0"/>
              <a:t>맛있겠다</a:t>
            </a:r>
            <a:r>
              <a:rPr lang="en-US" dirty="0"/>
              <a:t>. </a:t>
            </a:r>
            <a:r>
              <a:rPr lang="ko-KR" altLang="en-US" dirty="0"/>
              <a:t>오렌지</a:t>
            </a:r>
            <a:r>
              <a:rPr lang="en-US" dirty="0"/>
              <a:t>.</a:t>
            </a:r>
          </a:p>
          <a:p>
            <a:r>
              <a:rPr lang="ko-KR" altLang="en-US" dirty="0"/>
              <a:t>무슨 맛일까</a:t>
            </a:r>
            <a:r>
              <a:rPr lang="en-US" dirty="0"/>
              <a:t>?</a:t>
            </a:r>
          </a:p>
          <a:p>
            <a:r>
              <a:rPr lang="ko-KR" altLang="en-US" dirty="0"/>
              <a:t>온몸이 화들짝</a:t>
            </a:r>
            <a:endParaRPr lang="en-US" dirty="0"/>
          </a:p>
          <a:p>
            <a:r>
              <a:rPr lang="ko-KR" altLang="en-US" dirty="0"/>
              <a:t>혀가 덜덜덜</a:t>
            </a:r>
            <a:endParaRPr lang="en-US" dirty="0"/>
          </a:p>
          <a:p>
            <a:r>
              <a:rPr lang="ko-KR" altLang="en-US" dirty="0">
                <a:solidFill>
                  <a:srgbClr val="0000FF"/>
                </a:solidFill>
              </a:rPr>
              <a:t>써</a:t>
            </a:r>
            <a:r>
              <a:rPr lang="en-US" dirty="0">
                <a:solidFill>
                  <a:srgbClr val="0000FF"/>
                </a:solidFill>
              </a:rPr>
              <a:t>  </a:t>
            </a:r>
            <a:r>
              <a:rPr lang="ko-KR" altLang="en-US" dirty="0">
                <a:solidFill>
                  <a:srgbClr val="0000FF"/>
                </a:solidFill>
              </a:rPr>
              <a:t>써  너무 써</a:t>
            </a:r>
            <a:r>
              <a:rPr lang="en-US" dirty="0">
                <a:solidFill>
                  <a:srgbClr val="0000FF"/>
                </a:solidFill>
              </a:rPr>
              <a:t>!</a:t>
            </a:r>
          </a:p>
          <a:p>
            <a:r>
              <a:rPr lang="ko-KR" altLang="en-US" dirty="0"/>
              <a:t>오렌지가 뭐 이래</a:t>
            </a:r>
            <a:r>
              <a:rPr lang="en-US" dirty="0"/>
              <a:t>. </a:t>
            </a:r>
            <a:r>
              <a:rPr lang="ko-KR" altLang="en-US" dirty="0"/>
              <a:t>이런게 어디 있어</a:t>
            </a:r>
            <a:r>
              <a:rPr lang="en-US" dirty="0"/>
              <a:t>?</a:t>
            </a:r>
          </a:p>
          <a:p>
            <a:r>
              <a:rPr lang="ko-KR" altLang="en-US" dirty="0"/>
              <a:t>아니 아니</a:t>
            </a:r>
            <a:r>
              <a:rPr lang="en-US" dirty="0"/>
              <a:t>. </a:t>
            </a:r>
            <a:r>
              <a:rPr lang="ko-KR" altLang="en-US" dirty="0"/>
              <a:t>오렌지 아니야</a:t>
            </a:r>
            <a:r>
              <a:rPr lang="en-US" dirty="0"/>
              <a:t>. </a:t>
            </a:r>
            <a:r>
              <a:rPr lang="ko-KR" altLang="en-US" dirty="0"/>
              <a:t>쓴맛나는 과일 자몽이야</a:t>
            </a:r>
            <a:r>
              <a:rPr lang="en-US" dirty="0"/>
              <a:t>.</a:t>
            </a:r>
          </a:p>
          <a:p>
            <a:r>
              <a:rPr lang="ko-KR" altLang="en-US" dirty="0"/>
              <a:t>오렌지랑 자몽은 많이 비슷해</a:t>
            </a:r>
            <a:r>
              <a:rPr lang="en-US" dirty="0"/>
              <a:t>. </a:t>
            </a:r>
            <a:r>
              <a:rPr lang="ko-KR" altLang="en-US" dirty="0"/>
              <a:t>정말 정말 비슷해서 깜빡 속았어</a:t>
            </a:r>
            <a:r>
              <a:rPr lang="en-US" dirty="0"/>
              <a:t>.</a:t>
            </a:r>
          </a:p>
          <a:p>
            <a:r>
              <a:rPr lang="ko-KR" altLang="en-US" dirty="0"/>
              <a:t>맛있는 오렌지</a:t>
            </a:r>
            <a:r>
              <a:rPr lang="en-US" dirty="0"/>
              <a:t>. </a:t>
            </a:r>
            <a:r>
              <a:rPr lang="ko-KR" altLang="en-US" dirty="0"/>
              <a:t>오렌지 주세요</a:t>
            </a:r>
            <a:r>
              <a:rPr lang="en-US" dirty="0"/>
              <a:t>.</a:t>
            </a:r>
          </a:p>
          <a:p>
            <a:r>
              <a:rPr lang="ko-KR" altLang="en-US" dirty="0"/>
              <a:t>온몸이 사르르르</a:t>
            </a:r>
            <a:endParaRPr lang="en-US" dirty="0"/>
          </a:p>
          <a:p>
            <a:r>
              <a:rPr lang="ko-KR" altLang="en-US" dirty="0"/>
              <a:t>눈이 생글생글</a:t>
            </a:r>
            <a:endParaRPr lang="en-US" dirty="0"/>
          </a:p>
          <a:p>
            <a:r>
              <a:rPr lang="ko-KR" altLang="en-US" dirty="0">
                <a:solidFill>
                  <a:srgbClr val="0000FF"/>
                </a:solidFill>
              </a:rPr>
              <a:t>달아 달아 정말 달아</a:t>
            </a:r>
            <a:r>
              <a:rPr lang="en-US" dirty="0">
                <a:solidFill>
                  <a:srgbClr val="0000FF"/>
                </a:solidFill>
              </a:rPr>
              <a:t>.</a:t>
            </a:r>
          </a:p>
          <a:p>
            <a:r>
              <a:rPr lang="ko-KR" altLang="en-US" dirty="0"/>
              <a:t>더더더더 주세요</a:t>
            </a:r>
            <a:r>
              <a:rPr lang="en-US" dirty="0"/>
              <a:t>.</a:t>
            </a:r>
          </a:p>
          <a:p>
            <a:r>
              <a:rPr lang="ko-KR" altLang="en-US" dirty="0"/>
              <a:t>달콤달콤 오렌지 더 주세요</a:t>
            </a:r>
            <a:r>
              <a:rPr lang="en-US" dirty="0"/>
              <a:t>!</a:t>
            </a:r>
          </a:p>
          <a:p>
            <a:r>
              <a:rPr lang="en-US" dirty="0"/>
              <a:t> </a:t>
            </a:r>
          </a:p>
          <a:p>
            <a:r>
              <a:rPr lang="ko-KR" altLang="en-US" dirty="0"/>
              <a:t>아니아니</a:t>
            </a:r>
            <a:r>
              <a:rPr lang="en-US" dirty="0"/>
              <a:t>. </a:t>
            </a:r>
            <a:r>
              <a:rPr lang="ko-KR" altLang="en-US" dirty="0"/>
              <a:t>골고루 골고루</a:t>
            </a:r>
            <a:endParaRPr lang="en-US" dirty="0"/>
          </a:p>
          <a:p>
            <a:r>
              <a:rPr lang="ko-KR" altLang="en-US" dirty="0">
                <a:solidFill>
                  <a:srgbClr val="FF0000"/>
                </a:solidFill>
              </a:rPr>
              <a:t>신맛</a:t>
            </a:r>
            <a:r>
              <a:rPr lang="ko-KR" altLang="en-US" dirty="0"/>
              <a:t>도 골고루</a:t>
            </a:r>
            <a:r>
              <a:rPr lang="en-US" dirty="0"/>
              <a:t>, </a:t>
            </a:r>
            <a:r>
              <a:rPr lang="ko-KR" altLang="en-US" dirty="0">
                <a:solidFill>
                  <a:srgbClr val="FF0000"/>
                </a:solidFill>
              </a:rPr>
              <a:t>짠맛</a:t>
            </a:r>
            <a:r>
              <a:rPr lang="ko-KR" altLang="en-US" dirty="0"/>
              <a:t>도 골고루</a:t>
            </a:r>
            <a:r>
              <a:rPr lang="en-US" dirty="0"/>
              <a:t>, </a:t>
            </a:r>
            <a:r>
              <a:rPr lang="ko-KR" altLang="en-US" dirty="0">
                <a:solidFill>
                  <a:srgbClr val="FF0000"/>
                </a:solidFill>
              </a:rPr>
              <a:t>매운맛</a:t>
            </a:r>
            <a:r>
              <a:rPr lang="ko-KR" altLang="en-US" dirty="0"/>
              <a:t>도 골고루</a:t>
            </a:r>
            <a:r>
              <a:rPr lang="en-US" dirty="0"/>
              <a:t>, </a:t>
            </a:r>
            <a:r>
              <a:rPr lang="ko-KR" altLang="en-US" dirty="0">
                <a:solidFill>
                  <a:srgbClr val="FF0000"/>
                </a:solidFill>
              </a:rPr>
              <a:t>쓴</a:t>
            </a:r>
            <a:r>
              <a:rPr lang="ko-KR" altLang="en-US" dirty="0"/>
              <a:t>맛도 골고루</a:t>
            </a:r>
            <a:r>
              <a:rPr lang="en-US" dirty="0"/>
              <a:t>, </a:t>
            </a:r>
            <a:r>
              <a:rPr lang="ko-KR" altLang="en-US" dirty="0">
                <a:solidFill>
                  <a:srgbClr val="FF0000"/>
                </a:solidFill>
              </a:rPr>
              <a:t>단맛</a:t>
            </a:r>
            <a:r>
              <a:rPr lang="ko-KR" altLang="en-US" dirty="0"/>
              <a:t>은 조금씩 조금씩</a:t>
            </a:r>
            <a:endParaRPr lang="en-US" dirty="0"/>
          </a:p>
          <a:p>
            <a:r>
              <a:rPr lang="ko-KR" altLang="en-US" sz="2800" dirty="0">
                <a:solidFill>
                  <a:srgbClr val="0000FF"/>
                </a:solidFill>
              </a:rPr>
              <a:t>잘 먹겠습니다</a:t>
            </a:r>
            <a:r>
              <a:rPr lang="en-US" sz="2800" dirty="0">
                <a:solidFill>
                  <a:srgbClr val="0000FF"/>
                </a:solidFill>
              </a:rPr>
              <a:t>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101" y="1206500"/>
            <a:ext cx="1735994" cy="152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53400" y="2641600"/>
            <a:ext cx="9412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@</a:t>
            </a:r>
            <a:r>
              <a:rPr lang="en-US" sz="800" dirty="0" err="1"/>
              <a:t>clipartsfree.de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3102006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234301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(Workbook))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188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ko-KR" dirty="0"/>
              <a:t> </a:t>
            </a:r>
            <a:r>
              <a:rPr lang="ko-KR" altLang="en-US" dirty="0"/>
              <a:t>우리 친구들은 어떤 </a:t>
            </a:r>
            <a:r>
              <a:rPr lang="en-US" altLang="ko-KR" dirty="0"/>
              <a:t> </a:t>
            </a:r>
            <a:r>
              <a:rPr lang="ko-KR" altLang="en-US" dirty="0"/>
              <a:t>음식을 제일 좋아해요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한국</a:t>
            </a:r>
            <a:r>
              <a:rPr lang="en-US" altLang="ko-KR" dirty="0"/>
              <a:t> </a:t>
            </a:r>
            <a:r>
              <a:rPr lang="ko-KR" altLang="en-US" dirty="0"/>
              <a:t>음식</a:t>
            </a:r>
            <a:r>
              <a:rPr lang="en-US" altLang="ko-KR" dirty="0"/>
              <a:t> </a:t>
            </a:r>
            <a:r>
              <a:rPr lang="ko-KR" altLang="en-US" dirty="0"/>
              <a:t>중에는</a:t>
            </a:r>
            <a:r>
              <a:rPr lang="en-US" altLang="ko-KR" dirty="0"/>
              <a:t> </a:t>
            </a:r>
            <a:r>
              <a:rPr lang="ko-KR" altLang="en-US" dirty="0"/>
              <a:t>어떤</a:t>
            </a:r>
            <a:r>
              <a:rPr lang="en-US" altLang="ko-KR" dirty="0"/>
              <a:t> </a:t>
            </a:r>
            <a:r>
              <a:rPr lang="ko-KR" altLang="en-US" dirty="0"/>
              <a:t>음식을</a:t>
            </a:r>
            <a:r>
              <a:rPr lang="en-US" altLang="ko-KR" dirty="0"/>
              <a:t> </a:t>
            </a:r>
            <a:r>
              <a:rPr lang="ko-KR" altLang="en-US" dirty="0"/>
              <a:t>좋아해요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매운</a:t>
            </a:r>
            <a:r>
              <a:rPr lang="en-US" altLang="ko-KR" dirty="0"/>
              <a:t> </a:t>
            </a:r>
            <a:r>
              <a:rPr lang="ko-KR" altLang="en-US" dirty="0"/>
              <a:t>음식도</a:t>
            </a:r>
            <a:r>
              <a:rPr lang="en-US" altLang="ko-KR" dirty="0"/>
              <a:t> </a:t>
            </a:r>
            <a:r>
              <a:rPr lang="ko-KR" altLang="en-US" dirty="0"/>
              <a:t>먹을</a:t>
            </a:r>
            <a:r>
              <a:rPr lang="en-US" altLang="ko-KR" dirty="0"/>
              <a:t> </a:t>
            </a:r>
            <a:r>
              <a:rPr lang="ko-KR" altLang="en-US" dirty="0"/>
              <a:t>수</a:t>
            </a:r>
            <a:r>
              <a:rPr lang="en-US" altLang="ko-KR" dirty="0"/>
              <a:t> </a:t>
            </a:r>
            <a:r>
              <a:rPr lang="ko-KR" altLang="en-US" dirty="0"/>
              <a:t>있나요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싫어하는</a:t>
            </a:r>
            <a:r>
              <a:rPr lang="en-US" altLang="ko-KR" dirty="0"/>
              <a:t> </a:t>
            </a:r>
            <a:r>
              <a:rPr lang="ko-KR" altLang="en-US" dirty="0"/>
              <a:t>음식도</a:t>
            </a:r>
            <a:r>
              <a:rPr lang="en-US" altLang="ko-KR" dirty="0"/>
              <a:t> </a:t>
            </a:r>
            <a:r>
              <a:rPr lang="ko-KR" altLang="en-US" dirty="0"/>
              <a:t>있나요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4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6 at 9.45.1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88901"/>
            <a:ext cx="6835737" cy="3009900"/>
          </a:xfrm>
          <a:prstGeom prst="rect">
            <a:avLst/>
          </a:prstGeom>
        </p:spPr>
      </p:pic>
      <p:pic>
        <p:nvPicPr>
          <p:cNvPr id="3" name="Picture 2" descr="Screen Shot 2020-04-26 at 9.45.3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245" y="0"/>
            <a:ext cx="6276355" cy="589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39100" y="2171700"/>
            <a:ext cx="717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갈비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39100" y="3378200"/>
            <a:ext cx="983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비빔밥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53400" y="4622800"/>
            <a:ext cx="717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잡채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09300" y="1231900"/>
            <a:ext cx="717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김밥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985500" y="2616200"/>
            <a:ext cx="983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떡볶이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883900" y="3975100"/>
            <a:ext cx="717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만두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9" grpId="0"/>
      <p:bldP spid="20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5" name="Picture 14" descr="Screen Shot 2020-04-26 at 9.45.5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28170" cy="4813300"/>
          </a:xfrm>
          <a:prstGeom prst="rect">
            <a:avLst/>
          </a:prstGeom>
        </p:spPr>
      </p:pic>
      <p:pic>
        <p:nvPicPr>
          <p:cNvPr id="16" name="Picture 15" descr="Screen Shot 2020-04-26 at 9.46.0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592" y="1041400"/>
            <a:ext cx="6436874" cy="3860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728200" y="2743200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싫지 않아요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025900" y="4025900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맵지 않아요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613900" y="1422400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오지 않아요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660900" y="2667000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가지 않아요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0096500" y="4038600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보지 않아요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6 at 9.46.1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455"/>
            <a:ext cx="6413093" cy="4802909"/>
          </a:xfrm>
          <a:prstGeom prst="rect">
            <a:avLst/>
          </a:prstGeom>
        </p:spPr>
      </p:pic>
      <p:pic>
        <p:nvPicPr>
          <p:cNvPr id="3" name="Picture 2" descr="Screen Shot 2020-04-26 at 9.46.2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015" y="1177635"/>
            <a:ext cx="6596985" cy="464127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12755" y="3139209"/>
            <a:ext cx="111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요리 하자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72006" y="4701241"/>
            <a:ext cx="1510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줄넘기를 하자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056594" y="1623358"/>
            <a:ext cx="1710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놀이공원에 가자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579535" y="3132417"/>
            <a:ext cx="1510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그림을 그리자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026712" y="4701241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음악을 듣자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9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6 at 9.46.3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86" y="0"/>
            <a:ext cx="5416520" cy="613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245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영어권</a:t>
            </a:r>
            <a:r>
              <a:rPr lang="en-US" altLang="ko-KR" sz="1800" dirty="0"/>
              <a:t>)</a:t>
            </a:r>
          </a:p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범용</a:t>
            </a:r>
            <a:r>
              <a:rPr lang="en-US" altLang="ko-KR" sz="1800" dirty="0"/>
              <a:t>)</a:t>
            </a:r>
          </a:p>
          <a:p>
            <a:r>
              <a:rPr lang="en-US" altLang="ko-KR" sz="1800" dirty="0"/>
              <a:t>Integrated Korean Beginning 2</a:t>
            </a:r>
          </a:p>
          <a:p>
            <a:r>
              <a:rPr lang="ko-KR" altLang="en-US" sz="1600" dirty="0"/>
              <a:t>동화 </a:t>
            </a:r>
            <a:r>
              <a:rPr lang="en-US" altLang="ko-KR" sz="1600" dirty="0"/>
              <a:t>‘</a:t>
            </a:r>
            <a:r>
              <a:rPr lang="ko-KR" altLang="en-US" sz="1600" dirty="0"/>
              <a:t>맛있겠다 냠냠 </a:t>
            </a:r>
            <a:r>
              <a:rPr lang="en-US" altLang="ko-KR" sz="1600" dirty="0"/>
              <a:t>(</a:t>
            </a:r>
            <a:r>
              <a:rPr lang="ko-KR" altLang="en-US" sz="1600" dirty="0"/>
              <a:t>작가 김향수</a:t>
            </a:r>
            <a:r>
              <a:rPr lang="en-US" altLang="ko-KR" sz="1600" dirty="0"/>
              <a:t>)</a:t>
            </a:r>
          </a:p>
          <a:p>
            <a:r>
              <a:rPr lang="ko-KR" altLang="en-US" sz="1600" dirty="0"/>
              <a:t>하루 한장 독해 중에서 </a:t>
            </a:r>
            <a:r>
              <a:rPr lang="en-US" altLang="ko-KR" sz="1600" dirty="0" err="1"/>
              <a:t>Mirae</a:t>
            </a:r>
            <a:r>
              <a:rPr lang="ko-KR" altLang="en-US" sz="1600" dirty="0"/>
              <a:t>에듀</a:t>
            </a:r>
            <a:endParaRPr lang="en-US" altLang="ko-KR" sz="1600" dirty="0"/>
          </a:p>
          <a:p>
            <a:r>
              <a:rPr lang="en-US" altLang="ko-KR" sz="1800" dirty="0">
                <a:hlinkClick r:id="rId2"/>
              </a:rPr>
              <a:t>https://youtu.be/gtentVv7W9s</a:t>
            </a:r>
            <a:endParaRPr lang="en-US" altLang="ko-KR" sz="1800" dirty="0"/>
          </a:p>
          <a:p>
            <a:r>
              <a:rPr lang="en-US" altLang="ko-KR" sz="1800" dirty="0"/>
              <a:t>https://</a:t>
            </a:r>
            <a:r>
              <a:rPr lang="en-US" altLang="ko-KR" sz="1800" dirty="0" err="1"/>
              <a:t>youtu.be</a:t>
            </a:r>
            <a:r>
              <a:rPr lang="en-US" altLang="ko-KR" sz="1800" dirty="0"/>
              <a:t>/C2p3A1PAK6o</a:t>
            </a:r>
          </a:p>
          <a:p>
            <a:r>
              <a:rPr lang="en-US" sz="1800" dirty="0"/>
              <a:t>Image </a:t>
            </a:r>
            <a:r>
              <a:rPr lang="ko-KR" altLang="en-US" sz="1800" dirty="0"/>
              <a:t>출처</a:t>
            </a:r>
            <a:r>
              <a:rPr lang="en-US" altLang="ko-KR" sz="1800" dirty="0"/>
              <a:t>:</a:t>
            </a:r>
          </a:p>
          <a:p>
            <a:pPr marL="114300" indent="0">
              <a:buNone/>
            </a:pPr>
            <a:r>
              <a:rPr lang="en-US" sz="1800" dirty="0"/>
              <a:t>           </a:t>
            </a:r>
            <a:r>
              <a:rPr lang="en-US" sz="1400" dirty="0">
                <a:hlinkClick r:id="rId3"/>
              </a:rPr>
              <a:t>http://lg-sl.net</a:t>
            </a:r>
            <a:endParaRPr lang="en-US" sz="1400" dirty="0"/>
          </a:p>
          <a:p>
            <a:pPr marL="114300" indent="0">
              <a:buNone/>
            </a:pPr>
            <a:r>
              <a:rPr lang="en-US" sz="1400" dirty="0"/>
              <a:t>              </a:t>
            </a:r>
            <a:r>
              <a:rPr lang="en-US" sz="1400" dirty="0" err="1"/>
              <a:t>crowdpic.com</a:t>
            </a:r>
            <a:endParaRPr lang="en-US" sz="1400" dirty="0"/>
          </a:p>
          <a:p>
            <a:pPr marL="114300" indent="0">
              <a:buNone/>
            </a:pPr>
            <a:r>
              <a:rPr lang="en-US" sz="1400" dirty="0"/>
              <a:t>               </a:t>
            </a:r>
            <a:r>
              <a:rPr lang="en-US" sz="1400" dirty="0">
                <a:hlinkClick r:id="rId4"/>
              </a:rPr>
              <a:t>www.clipart.email</a:t>
            </a:r>
            <a:endParaRPr lang="en-US" sz="1400" dirty="0"/>
          </a:p>
          <a:p>
            <a:pPr marL="114300" indent="0">
              <a:buNone/>
            </a:pPr>
            <a:r>
              <a:rPr lang="en-US" sz="1400" dirty="0"/>
              <a:t>               </a:t>
            </a:r>
            <a:r>
              <a:rPr lang="en-US" sz="1400" dirty="0" err="1"/>
              <a:t>Cliparetfree.de</a:t>
            </a: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3111" y="1298220"/>
            <a:ext cx="7224889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이게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뭐예요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불고기예요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불고기를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좋아해요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네</a:t>
            </a:r>
            <a:r>
              <a:rPr lang="en-US" altLang="ko-KR" sz="3600" dirty="0"/>
              <a:t>, </a:t>
            </a:r>
            <a:r>
              <a:rPr lang="ko-KR" altLang="en-US" sz="3600" dirty="0"/>
              <a:t>좋아해요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불고기가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맛있어요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00"/>
                </a:solidFill>
              </a:rPr>
              <a:t>네</a:t>
            </a:r>
            <a:r>
              <a:rPr lang="en-US" altLang="ko-KR" sz="3600" dirty="0">
                <a:solidFill>
                  <a:srgbClr val="000000"/>
                </a:solidFill>
              </a:rPr>
              <a:t>, </a:t>
            </a:r>
            <a:r>
              <a:rPr lang="ko-KR" altLang="en-US" sz="3600" dirty="0">
                <a:solidFill>
                  <a:srgbClr val="000000"/>
                </a:solidFill>
              </a:rPr>
              <a:t>맛있어요</a:t>
            </a:r>
            <a:r>
              <a:rPr lang="en-US" altLang="ko-KR" sz="3600" dirty="0">
                <a:solidFill>
                  <a:srgbClr val="000000"/>
                </a:solidFill>
              </a:rPr>
              <a:t>.</a:t>
            </a:r>
          </a:p>
          <a:p>
            <a:pPr algn="ctr"/>
            <a:endParaRPr lang="en-US" sz="3600" dirty="0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72" y="1241777"/>
            <a:ext cx="4149471" cy="4031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5931" y="1389799"/>
            <a:ext cx="7608513" cy="3970318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이게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뭐예요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떡볶이예요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떡볶이를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좋아해요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네</a:t>
            </a:r>
            <a:r>
              <a:rPr lang="en-US" altLang="ko-KR" sz="3600" dirty="0"/>
              <a:t>, </a:t>
            </a:r>
            <a:r>
              <a:rPr lang="ko-KR" altLang="en-US" sz="3600" dirty="0"/>
              <a:t>좋아해요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떡볶이가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매워요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00"/>
                </a:solidFill>
              </a:rPr>
              <a:t>조금</a:t>
            </a:r>
            <a:r>
              <a:rPr lang="en-US" altLang="ko-KR" sz="3600" dirty="0">
                <a:solidFill>
                  <a:srgbClr val="000000"/>
                </a:solidFill>
              </a:rPr>
              <a:t> </a:t>
            </a:r>
            <a:r>
              <a:rPr lang="ko-KR" altLang="en-US" sz="3600" dirty="0">
                <a:solidFill>
                  <a:srgbClr val="000000"/>
                </a:solidFill>
              </a:rPr>
              <a:t>매워요</a:t>
            </a:r>
            <a:r>
              <a:rPr lang="en-US" altLang="ko-KR" sz="3600" dirty="0">
                <a:solidFill>
                  <a:srgbClr val="000000"/>
                </a:solidFill>
              </a:rPr>
              <a:t>.</a:t>
            </a:r>
            <a:endParaRPr lang="en-US" sz="3600" dirty="0">
              <a:solidFill>
                <a:srgbClr val="000000"/>
              </a:solidFill>
            </a:endParaRPr>
          </a:p>
          <a:p>
            <a:pPr algn="ctr"/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83" y="1411111"/>
            <a:ext cx="3985669" cy="388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8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8663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 descr="Screen Shot 2020-04-24 at 2.49.5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60" y="846120"/>
            <a:ext cx="10126032" cy="53009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98419" y="455667"/>
            <a:ext cx="36838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  <p:pic>
        <p:nvPicPr>
          <p:cNvPr id="7" name="Track 0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8045" y="87771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30126" y="604613"/>
            <a:ext cx="10766425" cy="5016500"/>
          </a:xfrm>
          <a:prstGeom prst="rect">
            <a:avLst/>
          </a:prstGeom>
          <a:solidFill>
            <a:srgbClr val="DEEBF7"/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0000FF"/>
                </a:solidFill>
              </a:rPr>
              <a:t>: </a:t>
            </a:r>
            <a:r>
              <a:rPr lang="ko-KR" altLang="en-US" sz="3200" dirty="0">
                <a:solidFill>
                  <a:srgbClr val="0000FF"/>
                </a:solidFill>
              </a:rPr>
              <a:t>지연이는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오늘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저녁에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뭘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먹을</a:t>
            </a:r>
            <a:r>
              <a:rPr lang="en-US" altLang="ko-KR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거예요</a:t>
            </a:r>
            <a:r>
              <a:rPr lang="en-US" altLang="ko-KR" sz="32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FF0000"/>
                </a:solidFill>
              </a:rPr>
              <a:t>         </a:t>
            </a:r>
            <a:r>
              <a:rPr lang="ko-KR" altLang="en-US" sz="4000" dirty="0">
                <a:solidFill>
                  <a:srgbClr val="FF0000"/>
                </a:solidFill>
              </a:rPr>
              <a:t>불고기를</a:t>
            </a:r>
            <a:r>
              <a:rPr lang="en-US" altLang="ko-KR" sz="4000" dirty="0">
                <a:solidFill>
                  <a:srgbClr val="FF0000"/>
                </a:solidFill>
              </a:rPr>
              <a:t> </a:t>
            </a:r>
            <a:r>
              <a:rPr lang="ko-KR" altLang="en-US" sz="4000" dirty="0">
                <a:solidFill>
                  <a:srgbClr val="FF0000"/>
                </a:solidFill>
              </a:rPr>
              <a:t>먹을</a:t>
            </a:r>
            <a:r>
              <a:rPr lang="en-US" altLang="ko-KR" sz="4000" dirty="0">
                <a:solidFill>
                  <a:srgbClr val="FF0000"/>
                </a:solidFill>
              </a:rPr>
              <a:t> </a:t>
            </a:r>
            <a:r>
              <a:rPr lang="ko-KR" altLang="en-US" sz="4000" dirty="0">
                <a:solidFill>
                  <a:srgbClr val="FF0000"/>
                </a:solidFill>
              </a:rPr>
              <a:t>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sz="3600" dirty="0">
                <a:solidFill>
                  <a:srgbClr val="0000FF"/>
                </a:solidFill>
              </a:rPr>
              <a:t> : </a:t>
            </a:r>
            <a:r>
              <a:rPr lang="ko-KR" altLang="en-US" sz="3600" dirty="0">
                <a:solidFill>
                  <a:srgbClr val="0000FF"/>
                </a:solidFill>
              </a:rPr>
              <a:t>불고기는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매운가요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</a:t>
            </a:r>
            <a:r>
              <a:rPr lang="en-US" sz="32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아니요</a:t>
            </a:r>
            <a:r>
              <a:rPr lang="en-US" altLang="ko-KR" sz="4000" b="1" dirty="0">
                <a:solidFill>
                  <a:srgbClr val="FF0000"/>
                </a:solidFill>
              </a:rPr>
              <a:t>, </a:t>
            </a:r>
            <a:r>
              <a:rPr lang="ko-KR" altLang="en-US" sz="4000" b="1" dirty="0">
                <a:solidFill>
                  <a:srgbClr val="FF0000"/>
                </a:solidFill>
              </a:rPr>
              <a:t>맵지</a:t>
            </a:r>
            <a:r>
              <a:rPr lang="en-US" altLang="ko-KR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않아요</a:t>
            </a:r>
            <a:r>
              <a:rPr lang="en-US" altLang="ko-KR" sz="4000" b="1" dirty="0">
                <a:solidFill>
                  <a:srgbClr val="FF0000"/>
                </a:solidFill>
              </a:rPr>
              <a:t>.</a:t>
            </a:r>
            <a:endParaRPr sz="4000" b="1"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076996"/>
              </p:ext>
            </p:extLst>
          </p:nvPr>
        </p:nvGraphicFramePr>
        <p:xfrm>
          <a:off x="1048716" y="323683"/>
          <a:ext cx="10084950" cy="566648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04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2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2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600" y="359834"/>
            <a:ext cx="2776391" cy="2730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8268" y="3208754"/>
            <a:ext cx="2713566" cy="2696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44167" y="550334"/>
            <a:ext cx="442383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이</a:t>
            </a:r>
            <a:r>
              <a:rPr lang="en-US" altLang="ko-KR" sz="2400" dirty="0"/>
              <a:t> </a:t>
            </a:r>
            <a:r>
              <a:rPr lang="ko-KR" altLang="en-US" sz="2400" dirty="0"/>
              <a:t>음식은</a:t>
            </a:r>
            <a:r>
              <a:rPr lang="en-US" altLang="ko-KR" sz="2400" dirty="0"/>
              <a:t> </a:t>
            </a:r>
            <a:r>
              <a:rPr lang="ko-KR" altLang="en-US" sz="2400" dirty="0"/>
              <a:t>뭐예요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>
                <a:solidFill>
                  <a:srgbClr val="0000FF"/>
                </a:solidFill>
              </a:rPr>
              <a:t>비빔밥이에요</a:t>
            </a:r>
            <a:endParaRPr lang="en-US" altLang="ko-KR" sz="2400" dirty="0">
              <a:solidFill>
                <a:srgbClr val="0000FF"/>
              </a:solidFill>
            </a:endParaRPr>
          </a:p>
          <a:p>
            <a:r>
              <a:rPr lang="ko-KR" altLang="en-US" sz="2400" dirty="0"/>
              <a:t>비빔밥은</a:t>
            </a:r>
            <a:r>
              <a:rPr lang="en-US" altLang="ko-KR" sz="2400" dirty="0"/>
              <a:t> </a:t>
            </a:r>
            <a:r>
              <a:rPr lang="ko-KR" altLang="en-US" sz="2400" dirty="0"/>
              <a:t>맛이</a:t>
            </a:r>
            <a:r>
              <a:rPr lang="en-US" altLang="ko-KR" sz="2400" dirty="0"/>
              <a:t> </a:t>
            </a:r>
            <a:r>
              <a:rPr lang="ko-KR" altLang="en-US" sz="2400" dirty="0"/>
              <a:t>어때요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>
                <a:solidFill>
                  <a:srgbClr val="0000FF"/>
                </a:solidFill>
              </a:rPr>
              <a:t>맛있어요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  <a:p>
            <a:r>
              <a:rPr lang="ko-KR" altLang="en-US" sz="2400" dirty="0"/>
              <a:t>비빔밥에는</a:t>
            </a:r>
            <a:r>
              <a:rPr lang="en-US" altLang="ko-KR" sz="2400" dirty="0"/>
              <a:t> </a:t>
            </a:r>
            <a:r>
              <a:rPr lang="en-US" altLang="ko-KR" sz="2400" dirty="0">
                <a:solidFill>
                  <a:srgbClr val="FF6600"/>
                </a:solidFill>
              </a:rPr>
              <a:t>‘</a:t>
            </a:r>
            <a:r>
              <a:rPr lang="ko-KR" altLang="en-US" sz="2400" dirty="0">
                <a:solidFill>
                  <a:srgbClr val="FF6600"/>
                </a:solidFill>
              </a:rPr>
              <a:t>고추장</a:t>
            </a:r>
            <a:r>
              <a:rPr lang="en-US" altLang="ko-KR" sz="2400" dirty="0">
                <a:solidFill>
                  <a:srgbClr val="FF6600"/>
                </a:solidFill>
              </a:rPr>
              <a:t>’</a:t>
            </a:r>
            <a:r>
              <a:rPr lang="ko-KR" altLang="en-US" sz="2400" dirty="0"/>
              <a:t>이</a:t>
            </a:r>
            <a:r>
              <a:rPr lang="en-US" altLang="ko-KR" sz="2400" dirty="0"/>
              <a:t> </a:t>
            </a:r>
            <a:r>
              <a:rPr lang="ko-KR" altLang="en-US" sz="2400" dirty="0"/>
              <a:t>있어요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고추장을</a:t>
            </a:r>
            <a:r>
              <a:rPr lang="en-US" altLang="ko-KR" sz="2400" dirty="0"/>
              <a:t> </a:t>
            </a:r>
            <a:r>
              <a:rPr lang="ko-KR" altLang="en-US" sz="2400" dirty="0"/>
              <a:t>많이</a:t>
            </a:r>
            <a:r>
              <a:rPr lang="en-US" altLang="ko-KR" sz="2400" dirty="0"/>
              <a:t> </a:t>
            </a:r>
            <a:r>
              <a:rPr lang="ko-KR" altLang="en-US" sz="2400" dirty="0"/>
              <a:t>넣으면</a:t>
            </a:r>
            <a:r>
              <a:rPr lang="en-US" altLang="ko-KR" sz="2400" dirty="0"/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매워요</a:t>
            </a:r>
            <a:r>
              <a:rPr lang="en-US" altLang="ko-KR" sz="3200" dirty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92334" y="3323167"/>
            <a:ext cx="404283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이</a:t>
            </a:r>
            <a:r>
              <a:rPr lang="en-US" altLang="ko-KR" sz="2400" dirty="0"/>
              <a:t> </a:t>
            </a:r>
            <a:r>
              <a:rPr lang="ko-KR" altLang="en-US" sz="2400" dirty="0"/>
              <a:t>음식은</a:t>
            </a:r>
            <a:r>
              <a:rPr lang="en-US" altLang="ko-KR" sz="2400" dirty="0"/>
              <a:t> </a:t>
            </a:r>
            <a:r>
              <a:rPr lang="ko-KR" altLang="en-US" sz="2400" dirty="0"/>
              <a:t>뭐예요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>
                <a:solidFill>
                  <a:srgbClr val="0000FF"/>
                </a:solidFill>
              </a:rPr>
              <a:t>만두예요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  <a:p>
            <a:r>
              <a:rPr lang="ko-KR" altLang="en-US" sz="2400" dirty="0"/>
              <a:t>만두는</a:t>
            </a:r>
            <a:r>
              <a:rPr lang="en-US" altLang="ko-KR" sz="2400" dirty="0"/>
              <a:t> </a:t>
            </a:r>
            <a:r>
              <a:rPr lang="ko-KR" altLang="en-US" sz="2400" dirty="0"/>
              <a:t>맛이</a:t>
            </a:r>
            <a:r>
              <a:rPr lang="en-US" altLang="ko-KR" sz="2400" dirty="0"/>
              <a:t> </a:t>
            </a:r>
            <a:r>
              <a:rPr lang="ko-KR" altLang="en-US" sz="2400" dirty="0"/>
              <a:t>어때요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>
                <a:solidFill>
                  <a:srgbClr val="0000FF"/>
                </a:solidFill>
              </a:rPr>
              <a:t>맛있어요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  <a:p>
            <a:r>
              <a:rPr lang="ko-KR" altLang="en-US" sz="2400" dirty="0"/>
              <a:t>만두는</a:t>
            </a:r>
            <a:r>
              <a:rPr lang="en-US" altLang="ko-KR" sz="2400" dirty="0"/>
              <a:t> </a:t>
            </a:r>
            <a:r>
              <a:rPr lang="ko-KR" altLang="en-US" sz="2400" dirty="0"/>
              <a:t>매워요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>
                <a:solidFill>
                  <a:srgbClr val="0000FF"/>
                </a:solidFill>
              </a:rPr>
              <a:t>아니요</a:t>
            </a:r>
            <a:r>
              <a:rPr lang="en-US" altLang="ko-KR" sz="2400" dirty="0">
                <a:solidFill>
                  <a:srgbClr val="0000FF"/>
                </a:solidFill>
              </a:rPr>
              <a:t>, </a:t>
            </a:r>
            <a:r>
              <a:rPr lang="ko-KR" altLang="en-US" sz="3200" dirty="0">
                <a:solidFill>
                  <a:srgbClr val="FF0000"/>
                </a:solidFill>
              </a:rPr>
              <a:t>맵지</a:t>
            </a: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않아요</a:t>
            </a:r>
            <a:r>
              <a:rPr lang="en-US" altLang="ko-KR" sz="3200" dirty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006953"/>
              </p:ext>
            </p:extLst>
          </p:nvPr>
        </p:nvGraphicFramePr>
        <p:xfrm>
          <a:off x="1640584" y="0"/>
          <a:ext cx="9283215" cy="558589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094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4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4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95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786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5554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729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009" y="62393"/>
            <a:ext cx="1978035" cy="19364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361" y="69894"/>
            <a:ext cx="1934275" cy="186675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471716" y="2045643"/>
            <a:ext cx="16489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/>
              <a:t>불고기</a:t>
            </a:r>
            <a:endParaRPr lang="en-US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2558945" y="2074502"/>
            <a:ext cx="1160831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/>
              <a:t>잡채</a:t>
            </a:r>
            <a:endParaRPr lang="en-US" sz="4400" dirty="0"/>
          </a:p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242" y="95402"/>
            <a:ext cx="2046658" cy="183479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626112" y="2082600"/>
            <a:ext cx="11608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/>
              <a:t>김치</a:t>
            </a:r>
            <a:endParaRPr lang="en-US" sz="44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4258" y="2853738"/>
            <a:ext cx="1913734" cy="190546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90494" y="4858997"/>
            <a:ext cx="16489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/>
              <a:t>떡볶이</a:t>
            </a:r>
            <a:endParaRPr lang="en-US" sz="4400" dirty="0"/>
          </a:p>
        </p:txBody>
      </p:sp>
      <p:sp>
        <p:nvSpPr>
          <p:cNvPr id="18" name="TextBox 17"/>
          <p:cNvSpPr txBox="1"/>
          <p:nvPr/>
        </p:nvSpPr>
        <p:spPr>
          <a:xfrm>
            <a:off x="5710712" y="4862458"/>
            <a:ext cx="11608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/>
              <a:t>김밥</a:t>
            </a:r>
            <a:endParaRPr lang="en-US" sz="4400" dirty="0"/>
          </a:p>
        </p:txBody>
      </p:sp>
      <p:sp>
        <p:nvSpPr>
          <p:cNvPr id="19" name="TextBox 18"/>
          <p:cNvSpPr txBox="1"/>
          <p:nvPr/>
        </p:nvSpPr>
        <p:spPr>
          <a:xfrm>
            <a:off x="8860500" y="4849758"/>
            <a:ext cx="11608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/>
              <a:t>갈비</a:t>
            </a:r>
            <a:endParaRPr lang="en-US" sz="44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3597" y="2969181"/>
            <a:ext cx="2106245" cy="17681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5266" y="2951270"/>
            <a:ext cx="1894905" cy="185877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479800" y="5676900"/>
            <a:ext cx="6450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위의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음식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중에서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무엇을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좋아해요</a:t>
            </a:r>
            <a:r>
              <a:rPr lang="en-US" altLang="ko-KR" sz="2400" dirty="0">
                <a:solidFill>
                  <a:srgbClr val="0000FF"/>
                </a:solidFill>
              </a:rPr>
              <a:t>?  </a:t>
            </a:r>
            <a:r>
              <a:rPr lang="ko-KR" altLang="en-US" sz="2400" dirty="0">
                <a:solidFill>
                  <a:srgbClr val="0000FF"/>
                </a:solidFill>
              </a:rPr>
              <a:t>뭐가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맛있어요</a:t>
            </a:r>
            <a:r>
              <a:rPr lang="en-US" altLang="ko-KR" sz="2400" dirty="0">
                <a:solidFill>
                  <a:srgbClr val="0000FF"/>
                </a:solidFill>
              </a:rPr>
              <a:t>?  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74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  <p:bldP spid="18" grpId="0"/>
      <p:bldP spid="19" grpId="0"/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4752</TotalTime>
  <Words>1758</Words>
  <Application>Microsoft Macintosh PowerPoint</Application>
  <PresentationFormat>Widescreen</PresentationFormat>
  <Paragraphs>341</Paragraphs>
  <Slides>34</Slides>
  <Notes>31</Notes>
  <HiddenSlides>0</HiddenSlides>
  <MMClips>2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나눔고딕</vt:lpstr>
      <vt:lpstr>Arial</vt:lpstr>
      <vt:lpstr>Arial Black</vt:lpstr>
      <vt:lpstr>Calibri</vt:lpstr>
      <vt:lpstr>1_Office Theme</vt:lpstr>
      <vt:lpstr>Microsoft Word Document</vt:lpstr>
      <vt:lpstr>     재외동포를 위한 한국어(영어권)   1-2  </vt:lpstr>
      <vt:lpstr>PowerPoint Presentation</vt:lpstr>
      <vt:lpstr>들어가기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sanghoon lee</cp:lastModifiedBy>
  <cp:revision>256</cp:revision>
  <dcterms:created xsi:type="dcterms:W3CDTF">2020-04-18T22:55:50Z</dcterms:created>
  <dcterms:modified xsi:type="dcterms:W3CDTF">2020-06-08T14:55:10Z</dcterms:modified>
</cp:coreProperties>
</file>